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66" r:id="rId5"/>
    <p:sldId id="269" r:id="rId6"/>
    <p:sldId id="296" r:id="rId7"/>
    <p:sldId id="290" r:id="rId8"/>
    <p:sldId id="281" r:id="rId9"/>
    <p:sldId id="297" r:id="rId10"/>
    <p:sldId id="288" r:id="rId11"/>
    <p:sldId id="283" r:id="rId12"/>
    <p:sldId id="289" r:id="rId13"/>
    <p:sldId id="282" r:id="rId14"/>
    <p:sldId id="292" r:id="rId15"/>
    <p:sldId id="275" r:id="rId16"/>
    <p:sldId id="276" r:id="rId17"/>
    <p:sldId id="277" r:id="rId18"/>
    <p:sldId id="291" r:id="rId19"/>
    <p:sldId id="294" r:id="rId20"/>
    <p:sldId id="286" r:id="rId21"/>
    <p:sldId id="274" r:id="rId22"/>
  </p:sldIdLst>
  <p:sldSz cx="9144000" cy="5143500" type="screen16x9"/>
  <p:notesSz cx="6858000" cy="9144000"/>
  <p:defaultTextStyle>
    <a:defPPr>
      <a:defRPr lang="en-GB"/>
    </a:defPPr>
    <a:lvl1pPr algn="l" rtl="0" fontAlgn="base">
      <a:spcBef>
        <a:spcPct val="0"/>
      </a:spcBef>
      <a:spcAft>
        <a:spcPct val="0"/>
      </a:spcAft>
      <a:defRPr kern="1200">
        <a:solidFill>
          <a:schemeClr val="tx1"/>
        </a:solidFill>
        <a:latin typeface="Arial" charset="0"/>
        <a:ea typeface="ＭＳ Ｐゴシック" pitchFamily="-107"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7"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7"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7"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7" charset="-128"/>
        <a:cs typeface="+mn-cs"/>
      </a:defRPr>
    </a:lvl5pPr>
    <a:lvl6pPr marL="2286000" algn="l" defTabSz="914400" rtl="0" eaLnBrk="1" latinLnBrk="0" hangingPunct="1">
      <a:defRPr kern="1200">
        <a:solidFill>
          <a:schemeClr val="tx1"/>
        </a:solidFill>
        <a:latin typeface="Arial" charset="0"/>
        <a:ea typeface="ＭＳ Ｐゴシック" pitchFamily="-107" charset="-128"/>
        <a:cs typeface="+mn-cs"/>
      </a:defRPr>
    </a:lvl6pPr>
    <a:lvl7pPr marL="2743200" algn="l" defTabSz="914400" rtl="0" eaLnBrk="1" latinLnBrk="0" hangingPunct="1">
      <a:defRPr kern="1200">
        <a:solidFill>
          <a:schemeClr val="tx1"/>
        </a:solidFill>
        <a:latin typeface="Arial" charset="0"/>
        <a:ea typeface="ＭＳ Ｐゴシック" pitchFamily="-107" charset="-128"/>
        <a:cs typeface="+mn-cs"/>
      </a:defRPr>
    </a:lvl7pPr>
    <a:lvl8pPr marL="3200400" algn="l" defTabSz="914400" rtl="0" eaLnBrk="1" latinLnBrk="0" hangingPunct="1">
      <a:defRPr kern="1200">
        <a:solidFill>
          <a:schemeClr val="tx1"/>
        </a:solidFill>
        <a:latin typeface="Arial" charset="0"/>
        <a:ea typeface="ＭＳ Ｐゴシック" pitchFamily="-107" charset="-128"/>
        <a:cs typeface="+mn-cs"/>
      </a:defRPr>
    </a:lvl8pPr>
    <a:lvl9pPr marL="3657600" algn="l" defTabSz="914400" rtl="0" eaLnBrk="1" latinLnBrk="0" hangingPunct="1">
      <a:defRPr kern="1200">
        <a:solidFill>
          <a:schemeClr val="tx1"/>
        </a:solidFill>
        <a:latin typeface="Arial" charset="0"/>
        <a:ea typeface="ＭＳ Ｐゴシック" pitchFamily="-107" charset="-128"/>
        <a:cs typeface="+mn-cs"/>
      </a:defRPr>
    </a:lvl9pPr>
  </p:defaultTextStyle>
  <p:extLst>
    <p:ext uri="{EFAFB233-063F-42B5-8137-9DF3F51BA10A}">
      <p15:sldGuideLst xmlns:p15="http://schemas.microsoft.com/office/powerpoint/2012/main">
        <p15:guide id="1" orient="horz" pos="146" userDrawn="1">
          <p15:clr>
            <a:srgbClr val="A4A3A4"/>
          </p15:clr>
        </p15:guide>
        <p15:guide id="2" orient="horz" pos="1620" userDrawn="1">
          <p15:clr>
            <a:srgbClr val="A4A3A4"/>
          </p15:clr>
        </p15:guide>
        <p15:guide id="3" orient="horz" pos="179" userDrawn="1">
          <p15:clr>
            <a:srgbClr val="A4A3A4"/>
          </p15:clr>
        </p15:guide>
        <p15:guide id="4" orient="horz" pos="2936" userDrawn="1">
          <p15:clr>
            <a:srgbClr val="A4A3A4"/>
          </p15:clr>
        </p15:guide>
        <p15:guide id="5" orient="horz" pos="809" userDrawn="1">
          <p15:clr>
            <a:srgbClr val="A4A3A4"/>
          </p15:clr>
        </p15:guide>
        <p15:guide id="6" orient="horz" pos="520" userDrawn="1">
          <p15:clr>
            <a:srgbClr val="A4A3A4"/>
          </p15:clr>
        </p15:guide>
        <p15:guide id="7" pos="5556" userDrawn="1">
          <p15:clr>
            <a:srgbClr val="A4A3A4"/>
          </p15:clr>
        </p15:guide>
        <p15:guide id="8" pos="249" userDrawn="1">
          <p15:clr>
            <a:srgbClr val="A4A3A4"/>
          </p15:clr>
        </p15:guide>
        <p15:guide id="9"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122B"/>
    <a:srgbClr val="8A857E"/>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42" autoAdjust="0"/>
  </p:normalViewPr>
  <p:slideViewPr>
    <p:cSldViewPr snapToGrid="0">
      <p:cViewPr varScale="1">
        <p:scale>
          <a:sx n="97" d="100"/>
          <a:sy n="97" d="100"/>
        </p:scale>
        <p:origin x="606" y="78"/>
      </p:cViewPr>
      <p:guideLst>
        <p:guide orient="horz" pos="146"/>
        <p:guide orient="horz" pos="1620"/>
        <p:guide orient="horz" pos="179"/>
        <p:guide orient="horz" pos="2936"/>
        <p:guide orient="horz" pos="809"/>
        <p:guide orient="horz" pos="520"/>
        <p:guide pos="5556"/>
        <p:guide pos="249"/>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1E6890E1-32F7-4BB9-BD7D-BAEC8E384EE8}" type="datetime1">
              <a:rPr lang="en-US" altLang="en-US"/>
              <a:pPr/>
              <a:t>11/19/2020</a:t>
            </a:fld>
            <a:endParaRPr lang="en-US"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FD80652-3E7B-4F31-9135-E9386C8A87B3}" type="slidenum">
              <a:rPr lang="en-US" altLang="en-US"/>
              <a:pPr/>
              <a:t>‹#›</a:t>
            </a:fld>
            <a:endParaRPr lang="en-US" altLang="en-US" dirty="0"/>
          </a:p>
        </p:txBody>
      </p:sp>
    </p:spTree>
    <p:extLst>
      <p:ext uri="{BB962C8B-B14F-4D97-AF65-F5344CB8AC3E}">
        <p14:creationId xmlns:p14="http://schemas.microsoft.com/office/powerpoint/2010/main" val="3433444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dirty="0"/>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dirty="0"/>
          </a:p>
        </p:txBody>
      </p:sp>
      <p:sp>
        <p:nvSpPr>
          <p:cNvPr id="1126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dirty="0"/>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AEFDF52-FA57-44AE-B620-D0CF8AD5C17A}" type="slidenum">
              <a:rPr lang="en-GB" altLang="en-US"/>
              <a:pPr/>
              <a:t>‹#›</a:t>
            </a:fld>
            <a:endParaRPr lang="en-GB" altLang="en-US" dirty="0"/>
          </a:p>
        </p:txBody>
      </p:sp>
    </p:spTree>
    <p:extLst>
      <p:ext uri="{BB962C8B-B14F-4D97-AF65-F5344CB8AC3E}">
        <p14:creationId xmlns:p14="http://schemas.microsoft.com/office/powerpoint/2010/main" val="3909292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0"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FDF52-FA57-44AE-B620-D0CF8AD5C17A}" type="slidenum">
              <a:rPr lang="en-GB" altLang="en-US" smtClean="0"/>
              <a:pPr/>
              <a:t>14</a:t>
            </a:fld>
            <a:endParaRPr lang="en-GB" altLang="en-US" dirty="0"/>
          </a:p>
        </p:txBody>
      </p:sp>
    </p:spTree>
    <p:extLst>
      <p:ext uri="{BB962C8B-B14F-4D97-AF65-F5344CB8AC3E}">
        <p14:creationId xmlns:p14="http://schemas.microsoft.com/office/powerpoint/2010/main" val="27863219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95536" y="2427734"/>
            <a:ext cx="8424862" cy="619041"/>
          </a:xfrm>
        </p:spPr>
        <p:txBody>
          <a:bodyPr/>
          <a:lstStyle>
            <a:lvl1pPr algn="l">
              <a:defRPr sz="4000" b="1" i="0">
                <a:solidFill>
                  <a:schemeClr val="bg1"/>
                </a:solidFill>
                <a:latin typeface="Arial" charset="0"/>
                <a:ea typeface="Arial" charset="0"/>
                <a:cs typeface="Arial" charset="0"/>
              </a:defRPr>
            </a:lvl1pPr>
          </a:lstStyle>
          <a:p>
            <a:r>
              <a:rPr lang="en-US"/>
              <a:t>Title here (Cover option 2)</a:t>
            </a:r>
          </a:p>
        </p:txBody>
      </p:sp>
      <p:sp>
        <p:nvSpPr>
          <p:cNvPr id="7" name="Content Placeholder 2"/>
          <p:cNvSpPr>
            <a:spLocks noGrp="1"/>
          </p:cNvSpPr>
          <p:nvPr>
            <p:ph idx="1" hasCustomPrompt="1"/>
          </p:nvPr>
        </p:nvSpPr>
        <p:spPr>
          <a:xfrm>
            <a:off x="401495" y="3147814"/>
            <a:ext cx="8424862" cy="417546"/>
          </a:xfrm>
        </p:spPr>
        <p:txBody>
          <a:bodyPr/>
          <a:lstStyle>
            <a:lvl1pPr marL="0" indent="0" algn="l">
              <a:buClr>
                <a:srgbClr val="C9122B"/>
              </a:buClr>
              <a:buFont typeface="Lucida Grande"/>
              <a:buNone/>
              <a:defRPr sz="2800">
                <a:solidFill>
                  <a:schemeClr val="bg1"/>
                </a:solidFill>
              </a:defRPr>
            </a:lvl1pPr>
            <a:lvl2pPr marL="347659" indent="-166686">
              <a:buClr>
                <a:srgbClr val="C9122B"/>
              </a:buClr>
              <a:buFont typeface="Lucida Grande"/>
              <a:buChar char="■"/>
              <a:defRPr/>
            </a:lvl2pPr>
            <a:lvl3pPr marL="538158" indent="-188911">
              <a:buClr>
                <a:srgbClr val="C9122B"/>
              </a:buClr>
              <a:buFont typeface="Lucida Grande"/>
              <a:buChar char="■"/>
              <a:defRPr/>
            </a:lvl3pPr>
            <a:lvl4pPr marL="712781" indent="-173037">
              <a:buClr>
                <a:srgbClr val="C9122B"/>
              </a:buClr>
              <a:buFont typeface="Lucida Grande"/>
              <a:buChar char="■"/>
              <a:defRPr sz="1800"/>
            </a:lvl4pPr>
            <a:lvl5pPr marL="898516" indent="-184148">
              <a:buClr>
                <a:srgbClr val="C9122B"/>
              </a:buClr>
              <a:buFont typeface="Lucida Grande"/>
              <a:buChar char="■"/>
              <a:defRPr sz="1800"/>
            </a:lvl5pPr>
          </a:lstStyle>
          <a:p>
            <a:pPr lvl="0"/>
            <a:r>
              <a:rPr lang="en-US"/>
              <a:t>Subtitle here</a:t>
            </a:r>
          </a:p>
        </p:txBody>
      </p:sp>
    </p:spTree>
    <p:extLst>
      <p:ext uri="{BB962C8B-B14F-4D97-AF65-F5344CB8AC3E}">
        <p14:creationId xmlns:p14="http://schemas.microsoft.com/office/powerpoint/2010/main" val="961641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71687" y="357505"/>
            <a:ext cx="7199299" cy="730554"/>
          </a:xfrm>
        </p:spPr>
        <p:txBody>
          <a:bodyPr/>
          <a:lstStyle>
            <a:lvl1pPr>
              <a:defRPr b="1" i="0">
                <a:solidFill>
                  <a:schemeClr val="tx1"/>
                </a:solidFill>
                <a:latin typeface="Arial" charset="0"/>
                <a:ea typeface="Arial" charset="0"/>
                <a:cs typeface="Arial" charset="0"/>
              </a:defRPr>
            </a:lvl1pPr>
          </a:lstStyle>
          <a:p>
            <a:r>
              <a:rPr lang="en-US"/>
              <a:t>Heading here (Section divider slide)</a:t>
            </a:r>
          </a:p>
        </p:txBody>
      </p:sp>
      <p:sp>
        <p:nvSpPr>
          <p:cNvPr id="13" name="Content Placeholder 2"/>
          <p:cNvSpPr>
            <a:spLocks noGrp="1"/>
          </p:cNvSpPr>
          <p:nvPr>
            <p:ph idx="1" hasCustomPrompt="1"/>
          </p:nvPr>
        </p:nvSpPr>
        <p:spPr>
          <a:xfrm>
            <a:off x="971685" y="1059583"/>
            <a:ext cx="7200800" cy="3348371"/>
          </a:xfrm>
        </p:spPr>
        <p:txBody>
          <a:bodyPr/>
          <a:lstStyle>
            <a:lvl1pPr marL="179386" indent="-179386">
              <a:buClr>
                <a:srgbClr val="C9122B"/>
              </a:buClr>
              <a:buFont typeface="Wingdings" panose="05000000000000000000" pitchFamily="2" charset="2"/>
              <a:buChar char="§"/>
              <a:defRPr/>
            </a:lvl1pPr>
            <a:lvl2pPr marL="347659" indent="-166686">
              <a:buClr>
                <a:srgbClr val="C9122B"/>
              </a:buClr>
              <a:buFont typeface="Wingdings" panose="05000000000000000000" pitchFamily="2" charset="2"/>
              <a:buChar char="§"/>
              <a:defRPr/>
            </a:lvl2pPr>
            <a:lvl3pPr marL="538158" indent="-188911">
              <a:buClr>
                <a:srgbClr val="C9122B"/>
              </a:buClr>
              <a:buFont typeface="Wingdings" panose="05000000000000000000" pitchFamily="2" charset="2"/>
              <a:buChar char="§"/>
              <a:defRPr/>
            </a:lvl3pPr>
            <a:lvl4pPr marL="712781" indent="-173037">
              <a:buClr>
                <a:srgbClr val="C9122B"/>
              </a:buClr>
              <a:buFont typeface="Wingdings" panose="05000000000000000000" pitchFamily="2" charset="2"/>
              <a:buChar char="§"/>
              <a:defRPr sz="1800"/>
            </a:lvl4pPr>
            <a:lvl5pPr marL="899991" indent="-183598">
              <a:buClr>
                <a:srgbClr val="C9122B"/>
              </a:buClr>
              <a:buSzPct val="110000"/>
              <a:buFont typeface="Wingdings" panose="05000000000000000000" pitchFamily="2" charset="2"/>
              <a:buChar char="§"/>
              <a:defRPr sz="1800"/>
            </a:lvl5pPr>
          </a:lstStyle>
          <a:p>
            <a:pPr lvl="0"/>
            <a:r>
              <a:rPr lang="en-US"/>
              <a:t>Content or subheading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12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316" y="1005576"/>
            <a:ext cx="8423206" cy="648072"/>
          </a:xfrm>
        </p:spPr>
        <p:txBody>
          <a:bodyPr/>
          <a:lstStyle>
            <a:lvl1pPr>
              <a:defRPr b="1" i="0">
                <a:solidFill>
                  <a:schemeClr val="tx1"/>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95288" y="1707655"/>
            <a:ext cx="8424862" cy="2970331"/>
          </a:xfrm>
        </p:spPr>
        <p:txBody>
          <a:bodyPr/>
          <a:lstStyle>
            <a:lvl1pPr marL="179386" indent="-179386">
              <a:buClr>
                <a:srgbClr val="C9122B"/>
              </a:buClr>
              <a:buFont typeface="Wingdings" panose="05000000000000000000" pitchFamily="2" charset="2"/>
              <a:buChar char="§"/>
              <a:defRPr/>
            </a:lvl1pPr>
            <a:lvl2pPr marL="347659" indent="-166686">
              <a:buClr>
                <a:srgbClr val="C9122B"/>
              </a:buClr>
              <a:buFont typeface="Wingdings" panose="05000000000000000000" pitchFamily="2" charset="2"/>
              <a:buChar char="§"/>
              <a:defRPr/>
            </a:lvl2pPr>
            <a:lvl3pPr marL="538158" indent="-188911">
              <a:buClr>
                <a:srgbClr val="C9122B"/>
              </a:buClr>
              <a:buFont typeface="Wingdings" panose="05000000000000000000" pitchFamily="2" charset="2"/>
              <a:buChar char="§"/>
              <a:defRPr/>
            </a:lvl3pPr>
            <a:lvl4pPr marL="712781" indent="-173037">
              <a:buClr>
                <a:srgbClr val="C9122B"/>
              </a:buClr>
              <a:buFont typeface="Wingdings" panose="05000000000000000000" pitchFamily="2" charset="2"/>
              <a:buChar char="§"/>
              <a:defRPr sz="1800"/>
            </a:lvl4pPr>
            <a:lvl5pPr marL="899991" indent="-183598">
              <a:buClr>
                <a:srgbClr val="C9122B"/>
              </a:buClr>
              <a:buSzPct val="1100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1618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288" y="1707654"/>
            <a:ext cx="4032696" cy="2952452"/>
          </a:xfrm>
        </p:spPr>
        <p:txBody>
          <a:bodyPr/>
          <a:lstStyle>
            <a:lvl1pPr marL="179386" indent="-179386">
              <a:buClr>
                <a:srgbClr val="C9122B"/>
              </a:buClr>
              <a:buFont typeface="Wingdings" panose="05000000000000000000" pitchFamily="2" charset="2"/>
              <a:buChar char="§"/>
              <a:defRPr sz="2400"/>
            </a:lvl1pPr>
            <a:lvl2pPr marL="347659" indent="-166686">
              <a:buClr>
                <a:srgbClr val="C9122B"/>
              </a:buClr>
              <a:buFont typeface="Wingdings" panose="05000000000000000000" pitchFamily="2" charset="2"/>
              <a:buChar char="§"/>
              <a:defRPr sz="2200"/>
            </a:lvl2pPr>
            <a:lvl3pPr marL="538158" indent="-188911">
              <a:buClr>
                <a:srgbClr val="C9122B"/>
              </a:buClr>
              <a:buFont typeface="Wingdings" panose="05000000000000000000" pitchFamily="2" charset="2"/>
              <a:buChar char="§"/>
              <a:defRPr sz="2000"/>
            </a:lvl3pPr>
            <a:lvl4pPr marL="712781" indent="-173037">
              <a:buClr>
                <a:srgbClr val="C9122B"/>
              </a:buClr>
              <a:buFont typeface="Wingdings" panose="05000000000000000000" pitchFamily="2" charset="2"/>
              <a:buChar char="§"/>
              <a:defRPr sz="1800"/>
            </a:lvl4pPr>
            <a:lvl5pPr marL="898516" indent="-184148">
              <a:buClr>
                <a:srgbClr val="C9122B"/>
              </a:buClr>
              <a:buFont typeface="Wingdings" panose="05000000000000000000" pitchFamily="2" charset="2"/>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16016" y="1707654"/>
            <a:ext cx="4104134" cy="2952452"/>
          </a:xfrm>
        </p:spPr>
        <p:txBody>
          <a:bodyPr/>
          <a:lstStyle>
            <a:lvl1pPr marL="342900" indent="-342900">
              <a:buClr>
                <a:srgbClr val="C9122B"/>
              </a:buClr>
              <a:buFont typeface="Wingdings" panose="05000000000000000000" pitchFamily="2" charset="2"/>
              <a:buChar char="§"/>
              <a:defRPr sz="2400"/>
            </a:lvl1pPr>
            <a:lvl2pPr marL="523873" indent="-342900">
              <a:buClr>
                <a:srgbClr val="C9122B"/>
              </a:buClr>
              <a:buFont typeface="Wingdings" panose="05000000000000000000" pitchFamily="2" charset="2"/>
              <a:buChar char="§"/>
              <a:defRPr sz="2200"/>
            </a:lvl2pPr>
            <a:lvl3pPr marL="692147" indent="-342900">
              <a:buClr>
                <a:srgbClr val="C9122B"/>
              </a:buClr>
              <a:buFont typeface="Wingdings" panose="05000000000000000000" pitchFamily="2" charset="2"/>
              <a:buChar char="§"/>
              <a:defRPr sz="2000"/>
            </a:lvl3pPr>
            <a:lvl4pPr marL="825494" indent="-285750">
              <a:buClr>
                <a:srgbClr val="C9122B"/>
              </a:buClr>
              <a:buFont typeface="Wingdings" panose="05000000000000000000" pitchFamily="2" charset="2"/>
              <a:buChar char="§"/>
              <a:defRPr sz="1800"/>
            </a:lvl4pPr>
            <a:lvl5pPr marL="1000118" indent="-285750">
              <a:buClr>
                <a:srgbClr val="C9122B"/>
              </a:buClr>
              <a:buFont typeface="Wingdings" panose="05000000000000000000" pitchFamily="2" charset="2"/>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395288" y="1005576"/>
            <a:ext cx="8424862" cy="648072"/>
          </a:xfrm>
        </p:spPr>
        <p:txBody>
          <a:bodyPr/>
          <a:lstStyle>
            <a:lvl1pPr>
              <a:defRPr b="1"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832624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1707655"/>
            <a:ext cx="4419600" cy="2952452"/>
          </a:xfrm>
        </p:spPr>
        <p:txBody>
          <a:bodyPr/>
          <a:lstStyle>
            <a:lvl1pPr marL="179386" indent="-179386">
              <a:buFont typeface="Wingdings" panose="05000000000000000000" pitchFamily="2" charset="2"/>
              <a:buChar char="§"/>
              <a:defRPr sz="2400"/>
            </a:lvl1pPr>
            <a:lvl2pPr marL="347659" indent="-166686">
              <a:buFont typeface="Wingdings" panose="05000000000000000000" pitchFamily="2" charset="2"/>
              <a:buChar char="§"/>
              <a:defRPr sz="2200"/>
            </a:lvl2pPr>
            <a:lvl3pPr marL="538158" indent="-188911">
              <a:buFont typeface="Wingdings" panose="05000000000000000000" pitchFamily="2" charset="2"/>
              <a:buChar char="§"/>
              <a:defRPr sz="2000"/>
            </a:lvl3pPr>
            <a:lvl4pPr marL="712781" indent="-173037">
              <a:buFont typeface="Wingdings" panose="05000000000000000000" pitchFamily="2" charset="2"/>
              <a:buChar char="§"/>
              <a:defRPr sz="1800"/>
            </a:lvl4pPr>
            <a:lvl5pPr marL="898516" indent="-184148">
              <a:buSzPct val="131000"/>
              <a:buFont typeface="Wingdings" panose="05000000000000000000" pitchFamily="2" charset="2"/>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p:cNvSpPr>
            <a:spLocks noGrp="1"/>
          </p:cNvSpPr>
          <p:nvPr>
            <p:ph type="pic" idx="10"/>
          </p:nvPr>
        </p:nvSpPr>
        <p:spPr>
          <a:xfrm>
            <a:off x="5004048" y="1707655"/>
            <a:ext cx="3816102" cy="1728192"/>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dirty="0"/>
              <a:t>Click icon to add picture</a:t>
            </a:r>
          </a:p>
        </p:txBody>
      </p:sp>
      <p:sp>
        <p:nvSpPr>
          <p:cNvPr id="8" name="Title 1"/>
          <p:cNvSpPr>
            <a:spLocks noGrp="1"/>
          </p:cNvSpPr>
          <p:nvPr>
            <p:ph type="title"/>
          </p:nvPr>
        </p:nvSpPr>
        <p:spPr>
          <a:xfrm>
            <a:off x="395288" y="1005576"/>
            <a:ext cx="8424862" cy="648072"/>
          </a:xfrm>
        </p:spPr>
        <p:txBody>
          <a:bodyPr/>
          <a:lstStyle>
            <a:lvl1pPr>
              <a:defRPr b="1"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188207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288" y="3600450"/>
            <a:ext cx="5624512" cy="425054"/>
          </a:xfrm>
        </p:spPr>
        <p:txBody>
          <a:bodyPr anchor="b"/>
          <a:lstStyle>
            <a:lvl1pPr algn="l">
              <a:defRPr sz="2000" b="1" i="0">
                <a:solidFill>
                  <a:srgbClr val="8A857E"/>
                </a:solidFill>
                <a:latin typeface="Arial" charset="0"/>
                <a:ea typeface="Arial" charset="0"/>
                <a:cs typeface="Arial" charset="0"/>
              </a:defRPr>
            </a:lvl1pPr>
          </a:lstStyle>
          <a:p>
            <a:r>
              <a:rPr lang="en-US"/>
              <a:t>Click to edit Master title style</a:t>
            </a:r>
          </a:p>
        </p:txBody>
      </p:sp>
      <p:sp>
        <p:nvSpPr>
          <p:cNvPr id="3" name="Picture Placeholder 2"/>
          <p:cNvSpPr>
            <a:spLocks noGrp="1"/>
          </p:cNvSpPr>
          <p:nvPr>
            <p:ph type="pic" idx="1"/>
          </p:nvPr>
        </p:nvSpPr>
        <p:spPr>
          <a:xfrm>
            <a:off x="395288" y="1005578"/>
            <a:ext cx="5624512" cy="2540105"/>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395288" y="4074338"/>
            <a:ext cx="5624512" cy="603647"/>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Tree>
    <p:extLst>
      <p:ext uri="{BB962C8B-B14F-4D97-AF65-F5344CB8AC3E}">
        <p14:creationId xmlns:p14="http://schemas.microsoft.com/office/powerpoint/2010/main" val="594233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288" y="993153"/>
            <a:ext cx="8424862" cy="3738838"/>
          </a:xfrm>
        </p:spPr>
        <p:txBody>
          <a:bodyPr/>
          <a:lstStyle>
            <a:lvl1pPr marL="179386" indent="-179386">
              <a:buClr>
                <a:srgbClr val="C9122B"/>
              </a:buClr>
              <a:buFont typeface="Wingdings" panose="05000000000000000000" pitchFamily="2" charset="2"/>
              <a:buChar char="§"/>
              <a:defRPr/>
            </a:lvl1pPr>
            <a:lvl2pPr marL="347659" indent="-166686">
              <a:buClr>
                <a:srgbClr val="C9122B"/>
              </a:buClr>
              <a:buFont typeface="Wingdings" panose="05000000000000000000" pitchFamily="2" charset="2"/>
              <a:buChar char="§"/>
              <a:defRPr/>
            </a:lvl2pPr>
            <a:lvl3pPr marL="538158" indent="-188911">
              <a:buClr>
                <a:srgbClr val="C9122B"/>
              </a:buClr>
              <a:buFont typeface="Wingdings" panose="05000000000000000000" pitchFamily="2" charset="2"/>
              <a:buChar char="§"/>
              <a:defRPr/>
            </a:lvl3pPr>
            <a:lvl4pPr marL="712781" indent="-173037">
              <a:buClr>
                <a:srgbClr val="C9122B"/>
              </a:buClr>
              <a:buFont typeface="Wingdings" panose="05000000000000000000" pitchFamily="2" charset="2"/>
              <a:buChar char="§"/>
              <a:defRPr sz="1800"/>
            </a:lvl4pPr>
            <a:lvl5pPr marL="898516" indent="-184148">
              <a:buClr>
                <a:srgbClr val="C9122B"/>
              </a:buClr>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8665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184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3" y="1493385"/>
            <a:ext cx="8069263" cy="454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533400" y="1951775"/>
            <a:ext cx="8070850" cy="2726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2" r:id="rId3"/>
    <p:sldLayoutId id="2147483683" r:id="rId4"/>
    <p:sldLayoutId id="2147483684" r:id="rId5"/>
    <p:sldLayoutId id="2147483685" r:id="rId6"/>
    <p:sldLayoutId id="2147483686" r:id="rId7"/>
    <p:sldLayoutId id="2147483687" r:id="rId8"/>
  </p:sldLayoutIdLst>
  <p:txStyles>
    <p:titleStyle>
      <a:lvl1pPr algn="l" rtl="0" eaLnBrk="1" fontAlgn="base" hangingPunct="1">
        <a:spcBef>
          <a:spcPct val="0"/>
        </a:spcBef>
        <a:spcAft>
          <a:spcPct val="0"/>
        </a:spcAft>
        <a:defRPr sz="2800" b="1">
          <a:solidFill>
            <a:schemeClr val="tx1"/>
          </a:solidFill>
          <a:latin typeface="+mn-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5pPr>
      <a:lvl6pPr marL="457196" algn="l" rtl="0" eaLnBrk="1" fontAlgn="base" hangingPunct="1">
        <a:spcBef>
          <a:spcPct val="0"/>
        </a:spcBef>
        <a:spcAft>
          <a:spcPct val="0"/>
        </a:spcAft>
        <a:defRPr sz="2200" b="1">
          <a:solidFill>
            <a:schemeClr val="tx2"/>
          </a:solidFill>
          <a:latin typeface="Arial" pitchFamily="-110" charset="0"/>
        </a:defRPr>
      </a:lvl6pPr>
      <a:lvl7pPr marL="914391" algn="l" rtl="0" eaLnBrk="1" fontAlgn="base" hangingPunct="1">
        <a:spcBef>
          <a:spcPct val="0"/>
        </a:spcBef>
        <a:spcAft>
          <a:spcPct val="0"/>
        </a:spcAft>
        <a:defRPr sz="2200" b="1">
          <a:solidFill>
            <a:schemeClr val="tx2"/>
          </a:solidFill>
          <a:latin typeface="Arial" pitchFamily="-110" charset="0"/>
        </a:defRPr>
      </a:lvl7pPr>
      <a:lvl8pPr marL="1371587" algn="l" rtl="0" eaLnBrk="1" fontAlgn="base" hangingPunct="1">
        <a:spcBef>
          <a:spcPct val="0"/>
        </a:spcBef>
        <a:spcAft>
          <a:spcPct val="0"/>
        </a:spcAft>
        <a:defRPr sz="2200" b="1">
          <a:solidFill>
            <a:schemeClr val="tx2"/>
          </a:solidFill>
          <a:latin typeface="Arial" pitchFamily="-110" charset="0"/>
        </a:defRPr>
      </a:lvl8pPr>
      <a:lvl9pPr marL="1828782" algn="l" rtl="0" eaLnBrk="1" fontAlgn="base" hangingPunct="1">
        <a:spcBef>
          <a:spcPct val="0"/>
        </a:spcBef>
        <a:spcAft>
          <a:spcPct val="0"/>
        </a:spcAft>
        <a:defRPr sz="2200" b="1">
          <a:solidFill>
            <a:schemeClr val="tx2"/>
          </a:solidFill>
          <a:latin typeface="Arial" pitchFamily="-110" charset="0"/>
        </a:defRPr>
      </a:lvl9pPr>
    </p:titleStyle>
    <p:bodyStyle>
      <a:lvl1pPr marL="179386" indent="-179386" algn="l" rtl="0" eaLnBrk="1" fontAlgn="base" hangingPunct="1">
        <a:spcBef>
          <a:spcPct val="0"/>
        </a:spcBef>
        <a:spcAft>
          <a:spcPct val="0"/>
        </a:spcAft>
        <a:buClr>
          <a:srgbClr val="C9122B"/>
        </a:buClr>
        <a:buSzPct val="90000"/>
        <a:buFont typeface="Lucida Grande"/>
        <a:buChar char="■"/>
        <a:defRPr sz="2400">
          <a:solidFill>
            <a:schemeClr val="tx1"/>
          </a:solidFill>
          <a:latin typeface="+mn-lt"/>
          <a:ea typeface="ＭＳ Ｐゴシック" pitchFamily="-65" charset="-128"/>
          <a:cs typeface="ＭＳ Ｐゴシック" pitchFamily="-65" charset="-128"/>
        </a:defRPr>
      </a:lvl1pPr>
      <a:lvl2pPr marL="347659" indent="-166686" algn="l" rtl="0" eaLnBrk="1" fontAlgn="base" hangingPunct="1">
        <a:spcBef>
          <a:spcPct val="0"/>
        </a:spcBef>
        <a:spcAft>
          <a:spcPct val="0"/>
        </a:spcAft>
        <a:buClr>
          <a:srgbClr val="C9122B"/>
        </a:buClr>
        <a:buFont typeface="Lucida Grande"/>
        <a:buChar char="■"/>
        <a:defRPr sz="2200">
          <a:solidFill>
            <a:schemeClr val="tx1"/>
          </a:solidFill>
          <a:latin typeface="+mn-lt"/>
          <a:ea typeface="ＭＳ Ｐゴシック" pitchFamily="-110" charset="-128"/>
        </a:defRPr>
      </a:lvl2pPr>
      <a:lvl3pPr marL="538158" indent="-188911" algn="l" rtl="0" eaLnBrk="1" fontAlgn="base" hangingPunct="1">
        <a:spcBef>
          <a:spcPct val="0"/>
        </a:spcBef>
        <a:spcAft>
          <a:spcPct val="0"/>
        </a:spcAft>
        <a:buClr>
          <a:srgbClr val="C9122B"/>
        </a:buClr>
        <a:buSzPct val="108000"/>
        <a:buFont typeface="Lucida Grande"/>
        <a:buChar char="■"/>
        <a:defRPr sz="2000">
          <a:solidFill>
            <a:schemeClr val="tx1"/>
          </a:solidFill>
          <a:latin typeface="+mn-lt"/>
          <a:ea typeface="ＭＳ Ｐゴシック" pitchFamily="-110" charset="-128"/>
        </a:defRPr>
      </a:lvl3pPr>
      <a:lvl4pPr marL="712781" indent="-173037" algn="l" rtl="0" eaLnBrk="1" fontAlgn="base" hangingPunct="1">
        <a:spcBef>
          <a:spcPct val="0"/>
        </a:spcBef>
        <a:spcAft>
          <a:spcPct val="0"/>
        </a:spcAft>
        <a:buClr>
          <a:srgbClr val="C9122B"/>
        </a:buClr>
        <a:buSzPct val="115000"/>
        <a:buFont typeface="Lucida Grande"/>
        <a:buChar char="■"/>
        <a:defRPr sz="1800">
          <a:solidFill>
            <a:schemeClr val="tx1"/>
          </a:solidFill>
          <a:latin typeface="+mn-lt"/>
          <a:ea typeface="ＭＳ Ｐゴシック" pitchFamily="-110" charset="-128"/>
        </a:defRPr>
      </a:lvl4pPr>
      <a:lvl5pPr marL="898516" indent="-184148" algn="l" rtl="0" eaLnBrk="1" fontAlgn="base" hangingPunct="1">
        <a:spcBef>
          <a:spcPct val="0"/>
        </a:spcBef>
        <a:spcAft>
          <a:spcPct val="0"/>
        </a:spcAft>
        <a:buClr>
          <a:srgbClr val="C9122B"/>
        </a:buClr>
        <a:buSzPct val="130000"/>
        <a:buFont typeface="Lucida Grande"/>
        <a:buChar char="■"/>
        <a:defRPr sz="1600">
          <a:solidFill>
            <a:schemeClr val="tx1"/>
          </a:solidFill>
          <a:latin typeface="+mn-lt"/>
          <a:ea typeface="ＭＳ Ｐゴシック" pitchFamily="-110" charset="-128"/>
        </a:defRPr>
      </a:lvl5pPr>
      <a:lvl6pPr marL="1355711"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6pPr>
      <a:lvl7pPr marL="1812907"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7pPr>
      <a:lvl8pPr marL="2270102"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8pPr>
      <a:lvl9pPr marL="2727298"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hyperlink" Target="https://openaccess.city.ac.uk/id/eprint/24254/"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0.m4a"/><Relationship Id="rId7" Type="http://schemas.openxmlformats.org/officeDocument/2006/relationships/hyperlink" Target="https://www.ons.gov.uk/employmentandlabourmarket/peopleinwork/earningsandworkinghours/articles/coronavirusandkeyworkersintheuk/2020-05-15" TargetMode="External"/><Relationship Id="rId2" Type="http://schemas.microsoft.com/office/2007/relationships/media" Target="../media/media10.m4a"/><Relationship Id="rId1" Type="http://schemas.openxmlformats.org/officeDocument/2006/relationships/tags" Target="../tags/tag1.xml"/><Relationship Id="rId6" Type="http://schemas.openxmlformats.org/officeDocument/2006/relationships/hyperlink" Target="https://www.ifs.org.uk/publications/14763" TargetMode="External"/><Relationship Id="rId5" Type="http://schemas.openxmlformats.org/officeDocument/2006/relationships/hyperlink" Target="https://www.gov.uk/government/publications/coronavirus-covid-19-maintaining-educational-provision/guidance-for-schools-colleges-and-local-authorities-on-maintaining-educational-provision" TargetMode="External"/><Relationship Id="rId4" Type="http://schemas.openxmlformats.org/officeDocument/2006/relationships/slideLayout" Target="../slideLayouts/slideLayout3.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7.png"/><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hyperlink" Target="https://openaccess.city.ac.uk/id/eprint/24254/"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ifs.org.uk/publications/14818" TargetMode="External"/><Relationship Id="rId3" Type="http://schemas.openxmlformats.org/officeDocument/2006/relationships/slideLayout" Target="../slideLayouts/slideLayout3.xml"/><Relationship Id="rId7" Type="http://schemas.openxmlformats.org/officeDocument/2006/relationships/hyperlink" Target="https://www.bbc.co.uk/news/uk-52312038"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11" Type="http://schemas.openxmlformats.org/officeDocument/2006/relationships/image" Target="../media/image7.png"/><Relationship Id="rId5" Type="http://schemas.openxmlformats.org/officeDocument/2006/relationships/hyperlink" Target="https://www.ons.gov.uk/peoplepopulationandcommunity/healthandsocialcare/causesofdeath/bulletins/coronaviruscovid19relateddeathsbyoccupationenglandandwales/deathsregistereduptoandincluding20april2020" TargetMode="External"/><Relationship Id="rId10" Type="http://schemas.openxmlformats.org/officeDocument/2006/relationships/image" Target="../media/image9.png"/><Relationship Id="rId4" Type="http://schemas.openxmlformats.org/officeDocument/2006/relationships/hyperlink" Target="https://autonomy.work/portfolio/jari/" TargetMode="External"/><Relationship Id="rId9" Type="http://schemas.openxmlformats.org/officeDocument/2006/relationships/hyperlink" Target="https://www.resolutionfoundation.org/publications/what-happens-after-the-clapping-finishe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hyperlink" Target="https://www.carnegieuktrust.org.uk/blog/create-a-minimum-job-quality-standard-an-impossible-demand/"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1495" y="2067694"/>
            <a:ext cx="8424862" cy="619041"/>
          </a:xfrm>
        </p:spPr>
        <p:txBody>
          <a:bodyPr/>
          <a:lstStyle/>
          <a:p>
            <a:r>
              <a:rPr lang="en-GB" sz="3600" dirty="0">
                <a:latin typeface="Calibri" panose="020F0502020204030204" pitchFamily="34" charset="0"/>
                <a:cs typeface="Calibri" panose="020F0502020204030204" pitchFamily="34" charset="0"/>
              </a:rPr>
              <a:t>The job quality of key worker employees: Analysis of the Labour Force Survey</a:t>
            </a:r>
            <a:endParaRPr lang="en-US" sz="36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US" sz="2400" dirty="0">
                <a:latin typeface="Calibri" panose="020F0502020204030204" pitchFamily="34" charset="0"/>
                <a:cs typeface="Calibri" panose="020F0502020204030204" pitchFamily="34" charset="0"/>
              </a:rPr>
              <a:t>Working paper </a:t>
            </a:r>
            <a:r>
              <a:rPr lang="en-US" sz="1200" dirty="0">
                <a:latin typeface="Calibri" panose="020F0502020204030204" pitchFamily="34" charset="0"/>
                <a:cs typeface="Calibri" panose="020F0502020204030204" pitchFamily="34" charset="0"/>
              </a:rPr>
              <a:t>(</a:t>
            </a:r>
            <a:r>
              <a:rPr lang="en-GB" sz="1200" dirty="0">
                <a:latin typeface="Calibri"/>
                <a:ea typeface="ＭＳ Ｐゴシック"/>
              </a:rPr>
              <a:t>Available to download here</a:t>
            </a:r>
            <a:r>
              <a:rPr lang="en-GB" sz="1200" dirty="0">
                <a:latin typeface="Calibri"/>
                <a:ea typeface="+mj-lt"/>
                <a:cs typeface="+mj-lt"/>
              </a:rPr>
              <a:t> </a:t>
            </a:r>
            <a:r>
              <a:rPr lang="en-GB" sz="1200" dirty="0">
                <a:latin typeface="Calibri"/>
                <a:ea typeface="+mj-lt"/>
                <a:cs typeface="+mj-lt"/>
                <a:hlinkClick r:id="rId5"/>
              </a:rPr>
              <a:t>https://openaccess.city.ac.uk/id/eprint/24254/</a:t>
            </a:r>
            <a:r>
              <a:rPr lang="en-GB" sz="1200" dirty="0">
                <a:latin typeface="Calibri"/>
                <a:ea typeface="ＭＳ Ｐゴシック"/>
                <a:cs typeface="+mj-lt"/>
              </a:rPr>
              <a:t>)</a:t>
            </a:r>
            <a:endParaRPr lang="en-US" sz="12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By Matt Barnes, Nhlanhla Ndebele and Eric Harrison</a:t>
            </a:r>
          </a:p>
          <a:p>
            <a:r>
              <a:rPr lang="en-GB" sz="1600" dirty="0">
                <a:latin typeface="Calibri" panose="020F0502020204030204" pitchFamily="34" charset="0"/>
                <a:cs typeface="Calibri" panose="020F0502020204030204" pitchFamily="34" charset="0"/>
              </a:rPr>
              <a:t>Department of Sociology</a:t>
            </a:r>
          </a:p>
          <a:p>
            <a:r>
              <a:rPr lang="en-GB" sz="1600" dirty="0">
                <a:latin typeface="Calibri" panose="020F0502020204030204" pitchFamily="34" charset="0"/>
                <a:cs typeface="Calibri" panose="020F0502020204030204" pitchFamily="34" charset="0"/>
              </a:rPr>
              <a:t>City, University of London </a:t>
            </a:r>
          </a:p>
          <a:p>
            <a:endParaRPr lang="en-US" dirty="0"/>
          </a:p>
        </p:txBody>
      </p:sp>
      <p:pic>
        <p:nvPicPr>
          <p:cNvPr id="4" name="Picture 3">
            <a:extLst>
              <a:ext uri="{FF2B5EF4-FFF2-40B4-BE49-F238E27FC236}">
                <a16:creationId xmlns:a16="http://schemas.microsoft.com/office/drawing/2014/main" id="{E7D84F5F-2779-4A6F-A8CA-921D4FC715C3}"/>
              </a:ext>
            </a:extLst>
          </p:cNvPr>
          <p:cNvPicPr>
            <a:picLocks noChangeAspect="1"/>
          </p:cNvPicPr>
          <p:nvPr/>
        </p:nvPicPr>
        <p:blipFill>
          <a:blip r:embed="rId6"/>
          <a:stretch>
            <a:fillRect/>
          </a:stretch>
        </p:blipFill>
        <p:spPr>
          <a:xfrm>
            <a:off x="3361389" y="672917"/>
            <a:ext cx="2146716" cy="1134576"/>
          </a:xfrm>
          <a:prstGeom prst="rect">
            <a:avLst/>
          </a:prstGeom>
        </p:spPr>
      </p:pic>
      <p:pic>
        <p:nvPicPr>
          <p:cNvPr id="5" name="Audio 4">
            <a:hlinkClick r:id="" action="ppaction://media"/>
            <a:extLst>
              <a:ext uri="{FF2B5EF4-FFF2-40B4-BE49-F238E27FC236}">
                <a16:creationId xmlns:a16="http://schemas.microsoft.com/office/drawing/2014/main" id="{08003973-F1B8-4D3D-8438-ECB7F76F79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4583814"/>
      </p:ext>
    </p:extLst>
  </p:cSld>
  <p:clrMapOvr>
    <a:masterClrMapping/>
  </p:clrMapOvr>
  <mc:AlternateContent xmlns:mc="http://schemas.openxmlformats.org/markup-compatibility/2006" xmlns:p14="http://schemas.microsoft.com/office/powerpoint/2010/main">
    <mc:Choice Requires="p14">
      <p:transition spd="slow" p14:dur="2000" advTm="20029"/>
    </mc:Choice>
    <mc:Fallback xmlns="">
      <p:transition spd="slow" advTm="20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72" y="613432"/>
            <a:ext cx="8423206" cy="648072"/>
          </a:xfrm>
        </p:spPr>
        <p:txBody>
          <a:bodyPr/>
          <a:lstStyle/>
          <a:p>
            <a:r>
              <a:rPr lang="en-US" dirty="0">
                <a:latin typeface="Calibri" panose="020F0502020204030204" pitchFamily="34" charset="0"/>
                <a:cs typeface="Calibri" panose="020F0502020204030204" pitchFamily="34" charset="0"/>
              </a:rPr>
              <a:t>Key workers</a:t>
            </a:r>
          </a:p>
        </p:txBody>
      </p:sp>
      <p:sp>
        <p:nvSpPr>
          <p:cNvPr id="3" name="Content Placeholder 2"/>
          <p:cNvSpPr>
            <a:spLocks noGrp="1"/>
          </p:cNvSpPr>
          <p:nvPr>
            <p:ph idx="1"/>
          </p:nvPr>
        </p:nvSpPr>
        <p:spPr>
          <a:xfrm>
            <a:off x="396972" y="1120599"/>
            <a:ext cx="8567516" cy="3816424"/>
          </a:xfrm>
          <a:ln>
            <a:noFill/>
          </a:ln>
        </p:spPr>
        <p:txBody>
          <a:bodyPr/>
          <a:lstStyle/>
          <a:p>
            <a:pPr>
              <a:lnSpc>
                <a:spcPct val="110000"/>
              </a:lnSpc>
              <a:spcAft>
                <a:spcPts val="0"/>
              </a:spcAft>
            </a:pPr>
            <a:r>
              <a:rPr lang="en-GB" sz="1400" dirty="0">
                <a:latin typeface="Calibri" panose="020F0502020204030204" pitchFamily="34" charset="0"/>
                <a:ea typeface="Calibri" panose="020F0502020204030204" pitchFamily="34" charset="0"/>
                <a:cs typeface="Calibri" panose="020F0502020204030204" pitchFamily="34" charset="0"/>
              </a:rPr>
              <a:t>Government definition of those whose work is </a:t>
            </a:r>
            <a:r>
              <a:rPr lang="en-GB" sz="1400" b="1" dirty="0">
                <a:latin typeface="Calibri" panose="020F0502020204030204" pitchFamily="34" charset="0"/>
                <a:ea typeface="Calibri" panose="020F0502020204030204" pitchFamily="34" charset="0"/>
                <a:cs typeface="Calibri" panose="020F0502020204030204" pitchFamily="34" charset="0"/>
              </a:rPr>
              <a:t>critical</a:t>
            </a:r>
            <a:r>
              <a:rPr lang="en-GB" sz="1400" dirty="0">
                <a:latin typeface="Calibri" panose="020F0502020204030204" pitchFamily="34" charset="0"/>
                <a:ea typeface="Calibri" panose="020F0502020204030204" pitchFamily="34" charset="0"/>
                <a:cs typeface="Calibri" panose="020F0502020204030204" pitchFamily="34" charset="0"/>
              </a:rPr>
              <a:t> to the </a:t>
            </a:r>
          </a:p>
          <a:p>
            <a:pPr marL="0" indent="0">
              <a:lnSpc>
                <a:spcPct val="110000"/>
              </a:lnSpc>
              <a:spcAft>
                <a:spcPts val="0"/>
              </a:spcAft>
              <a:buNone/>
            </a:pPr>
            <a:r>
              <a:rPr lang="en-GB" sz="1400" dirty="0">
                <a:latin typeface="Calibri" panose="020F0502020204030204" pitchFamily="34" charset="0"/>
                <a:ea typeface="Calibri" panose="020F0502020204030204" pitchFamily="34" charset="0"/>
                <a:cs typeface="Calibri" panose="020F0502020204030204" pitchFamily="34" charset="0"/>
              </a:rPr>
              <a:t>    Covid-19 response</a:t>
            </a:r>
            <a:r>
              <a:rPr lang="en-GB" sz="800" dirty="0">
                <a:latin typeface="Calibri" panose="020F0502020204030204" pitchFamily="34" charset="0"/>
                <a:ea typeface="Calibri" panose="020F0502020204030204" pitchFamily="34" charset="0"/>
                <a:cs typeface="Calibri" panose="020F0502020204030204" pitchFamily="34" charset="0"/>
              </a:rPr>
              <a:t> (Cabinet Office, </a:t>
            </a:r>
            <a:r>
              <a:rPr lang="en-GB" sz="800" dirty="0">
                <a:latin typeface="Calibri" panose="020F0502020204030204" pitchFamily="34" charset="0"/>
                <a:ea typeface="Calibri" panose="020F0502020204030204" pitchFamily="34" charset="0"/>
                <a:cs typeface="Calibri" panose="020F0502020204030204" pitchFamily="34" charset="0"/>
                <a:hlinkClick r:id="rId5"/>
              </a:rPr>
              <a:t>2020</a:t>
            </a:r>
            <a:r>
              <a:rPr lang="en-GB" sz="800" dirty="0">
                <a:latin typeface="Calibri" panose="020F0502020204030204" pitchFamily="34" charset="0"/>
                <a:ea typeface="Calibri" panose="020F0502020204030204" pitchFamily="34" charset="0"/>
                <a:cs typeface="Calibri" panose="020F0502020204030204" pitchFamily="34" charset="0"/>
              </a:rPr>
              <a:t>; </a:t>
            </a:r>
            <a:r>
              <a:rPr lang="en-GB" sz="800" dirty="0">
                <a:latin typeface="Calibri" panose="020F0502020204030204" pitchFamily="34" charset="0"/>
                <a:cs typeface="Calibri" panose="020F0502020204030204" pitchFamily="34" charset="0"/>
              </a:rPr>
              <a:t>Farquharson et al, </a:t>
            </a:r>
            <a:r>
              <a:rPr lang="en-GB" sz="800" dirty="0">
                <a:latin typeface="Calibri" panose="020F0502020204030204" pitchFamily="34" charset="0"/>
                <a:cs typeface="Calibri" panose="020F0502020204030204" pitchFamily="34" charset="0"/>
                <a:hlinkClick r:id="rId6"/>
              </a:rPr>
              <a:t>2020</a:t>
            </a:r>
            <a:r>
              <a:rPr lang="en-GB" sz="800" dirty="0">
                <a:latin typeface="Calibri" panose="020F0502020204030204" pitchFamily="34" charset="0"/>
                <a:ea typeface="Calibri" panose="020F0502020204030204" pitchFamily="34" charset="0"/>
                <a:cs typeface="Calibri" panose="020F0502020204030204" pitchFamily="34" charset="0"/>
              </a:rPr>
              <a:t>)</a:t>
            </a:r>
          </a:p>
          <a:p>
            <a:pPr>
              <a:lnSpc>
                <a:spcPct val="110000"/>
              </a:lnSpc>
              <a:spcAft>
                <a:spcPts val="0"/>
              </a:spcAft>
            </a:pPr>
            <a:r>
              <a:rPr lang="en-GB" sz="1400" dirty="0">
                <a:latin typeface="Calibri" panose="020F0502020204030204" pitchFamily="34" charset="0"/>
                <a:ea typeface="Calibri" panose="020F0502020204030204" pitchFamily="34" charset="0"/>
                <a:cs typeface="Calibri" panose="020F0502020204030204" pitchFamily="34" charset="0"/>
              </a:rPr>
              <a:t>These occupations can be identified in the LFS using</a:t>
            </a:r>
          </a:p>
          <a:p>
            <a:pPr marL="0" indent="0">
              <a:lnSpc>
                <a:spcPct val="110000"/>
              </a:lnSpc>
              <a:spcAft>
                <a:spcPts val="0"/>
              </a:spcAft>
              <a:buNone/>
            </a:pPr>
            <a:r>
              <a:rPr lang="en-GB" sz="1400" dirty="0">
                <a:latin typeface="Calibri" panose="020F0502020204030204" pitchFamily="34" charset="0"/>
                <a:ea typeface="Calibri" panose="020F0502020204030204" pitchFamily="34" charset="0"/>
                <a:cs typeface="Calibri" panose="020F0502020204030204" pitchFamily="34" charset="0"/>
              </a:rPr>
              <a:t>    a 4-digit </a:t>
            </a:r>
            <a:r>
              <a:rPr lang="en-GB" sz="1400" b="1" dirty="0">
                <a:latin typeface="Calibri" panose="020F0502020204030204" pitchFamily="34" charset="0"/>
                <a:cs typeface="Calibri" panose="020F0502020204030204" pitchFamily="34" charset="0"/>
              </a:rPr>
              <a:t>Standard Occupational Classification </a:t>
            </a:r>
            <a:r>
              <a:rPr lang="en-GB" sz="1400" dirty="0">
                <a:latin typeface="Calibri" panose="020F0502020204030204" pitchFamily="34" charset="0"/>
                <a:cs typeface="Calibri" panose="020F0502020204030204" pitchFamily="34" charset="0"/>
              </a:rPr>
              <a:t>e.g. medical </a:t>
            </a:r>
          </a:p>
          <a:p>
            <a:pPr marL="0" indent="0">
              <a:lnSpc>
                <a:spcPct val="110000"/>
              </a:lnSpc>
              <a:spcAft>
                <a:spcPts val="0"/>
              </a:spcAft>
              <a:buNone/>
            </a:pPr>
            <a:r>
              <a:rPr lang="en-GB" sz="1400" dirty="0">
                <a:latin typeface="Calibri" panose="020F0502020204030204" pitchFamily="34" charset="0"/>
                <a:cs typeface="Calibri" panose="020F0502020204030204" pitchFamily="34" charset="0"/>
              </a:rPr>
              <a:t>    practitioners</a:t>
            </a:r>
            <a:r>
              <a:rPr lang="en-GB" sz="1400" dirty="0">
                <a:latin typeface="Calibri" panose="020F0502020204030204" pitchFamily="34" charset="0"/>
                <a:ea typeface="Calibri" panose="020F0502020204030204" pitchFamily="34" charset="0"/>
                <a:cs typeface="Calibri" panose="020F0502020204030204" pitchFamily="34" charset="0"/>
              </a:rPr>
              <a:t> (SOC code 2211), nurses (SOC code 2231)</a:t>
            </a:r>
          </a:p>
          <a:p>
            <a:pPr>
              <a:lnSpc>
                <a:spcPct val="110000"/>
              </a:lnSpc>
              <a:spcAft>
                <a:spcPts val="0"/>
              </a:spcAft>
            </a:pPr>
            <a:r>
              <a:rPr lang="en-GB" sz="1400" dirty="0">
                <a:latin typeface="Calibri" panose="020F0502020204030204" pitchFamily="34" charset="0"/>
                <a:ea typeface="Calibri" panose="020F0502020204030204" pitchFamily="34" charset="0"/>
                <a:cs typeface="Calibri" panose="020F0502020204030204" pitchFamily="34" charset="0"/>
              </a:rPr>
              <a:t>Approximately </a:t>
            </a:r>
            <a:r>
              <a:rPr lang="en-GB" sz="1400" b="1" dirty="0">
                <a:latin typeface="Calibri" panose="020F0502020204030204" pitchFamily="34" charset="0"/>
                <a:ea typeface="Calibri" panose="020F0502020204030204" pitchFamily="34" charset="0"/>
                <a:cs typeface="Calibri" panose="020F0502020204030204" pitchFamily="34" charset="0"/>
              </a:rPr>
              <a:t>1/3</a:t>
            </a:r>
            <a:r>
              <a:rPr lang="en-GB" sz="1400" dirty="0">
                <a:latin typeface="Calibri" panose="020F0502020204030204" pitchFamily="34" charset="0"/>
                <a:ea typeface="Calibri" panose="020F0502020204030204" pitchFamily="34" charset="0"/>
                <a:cs typeface="Calibri" panose="020F0502020204030204" pitchFamily="34" charset="0"/>
              </a:rPr>
              <a:t> of the workforce are key workers </a:t>
            </a:r>
          </a:p>
          <a:p>
            <a:pPr>
              <a:lnSpc>
                <a:spcPct val="110000"/>
              </a:lnSpc>
              <a:spcAft>
                <a:spcPts val="0"/>
              </a:spcAft>
            </a:pPr>
            <a:r>
              <a:rPr lang="en-GB" sz="1400" dirty="0">
                <a:latin typeface="Calibri" panose="020F0502020204030204" pitchFamily="34" charset="0"/>
                <a:ea typeface="Calibri" panose="020F0502020204030204" pitchFamily="34" charset="0"/>
                <a:cs typeface="Calibri" panose="020F0502020204030204" pitchFamily="34" charset="0"/>
              </a:rPr>
              <a:t>The vast majority are </a:t>
            </a:r>
            <a:r>
              <a:rPr lang="en-GB" sz="1400" b="1" dirty="0">
                <a:latin typeface="Calibri" panose="020F0502020204030204" pitchFamily="34" charset="0"/>
                <a:ea typeface="Calibri" panose="020F0502020204030204" pitchFamily="34" charset="0"/>
                <a:cs typeface="Calibri" panose="020F0502020204030204" pitchFamily="34" charset="0"/>
              </a:rPr>
              <a:t>employees</a:t>
            </a:r>
            <a:r>
              <a:rPr lang="en-GB" sz="1400" dirty="0">
                <a:latin typeface="Calibri" panose="020F0502020204030204" pitchFamily="34" charset="0"/>
                <a:ea typeface="Calibri" panose="020F0502020204030204" pitchFamily="34" charset="0"/>
                <a:cs typeface="Calibri" panose="020F0502020204030204" pitchFamily="34" charset="0"/>
              </a:rPr>
              <a:t> (we focus only on employees)</a:t>
            </a:r>
          </a:p>
          <a:p>
            <a:pPr>
              <a:lnSpc>
                <a:spcPct val="110000"/>
              </a:lnSpc>
              <a:spcAft>
                <a:spcPts val="0"/>
              </a:spcAft>
            </a:pPr>
            <a:r>
              <a:rPr lang="en-GB" sz="1400" dirty="0">
                <a:latin typeface="Calibri" panose="020F0502020204030204" pitchFamily="34" charset="0"/>
                <a:ea typeface="Calibri" panose="020F0502020204030204" pitchFamily="34" charset="0"/>
                <a:cs typeface="Calibri" panose="020F0502020204030204" pitchFamily="34" charset="0"/>
              </a:rPr>
              <a:t>We focus on some selected key worker </a:t>
            </a:r>
            <a:r>
              <a:rPr lang="en-GB" sz="1400" b="1" dirty="0">
                <a:latin typeface="Calibri" panose="020F0502020204030204" pitchFamily="34" charset="0"/>
                <a:ea typeface="Calibri" panose="020F0502020204030204" pitchFamily="34" charset="0"/>
                <a:cs typeface="Calibri" panose="020F0502020204030204" pitchFamily="34" charset="0"/>
              </a:rPr>
              <a:t>occupations</a:t>
            </a:r>
            <a:r>
              <a:rPr lang="en-GB" sz="1400" dirty="0">
                <a:latin typeface="Calibri" panose="020F0502020204030204" pitchFamily="34" charset="0"/>
                <a:ea typeface="Calibri" panose="020F0502020204030204" pitchFamily="34" charset="0"/>
                <a:cs typeface="Calibri" panose="020F0502020204030204" pitchFamily="34" charset="0"/>
              </a:rPr>
              <a:t>:</a:t>
            </a:r>
          </a:p>
          <a:p>
            <a:pPr marL="511173" lvl="1" indent="-342900">
              <a:lnSpc>
                <a:spcPct val="110000"/>
              </a:lnSpc>
              <a:spcAft>
                <a:spcPts val="0"/>
              </a:spcAft>
              <a:buClr>
                <a:srgbClr val="FF0000"/>
              </a:buClr>
              <a:buFont typeface="Symbol" panose="05050102010706020507" pitchFamily="18" charset="2"/>
              <a:buChar char=""/>
            </a:pPr>
            <a:r>
              <a:rPr lang="en-GB" sz="1400" dirty="0">
                <a:latin typeface="Calibri" panose="020F0502020204030204" pitchFamily="34" charset="0"/>
                <a:ea typeface="Calibri" panose="020F0502020204030204" pitchFamily="34" charset="0"/>
                <a:cs typeface="Calibri" panose="020F0502020204030204" pitchFamily="34" charset="0"/>
              </a:rPr>
              <a:t>Health: Medical practitioners, Nurses, Care workers, and Cleaners</a:t>
            </a:r>
          </a:p>
          <a:p>
            <a:pPr marL="511173" lvl="1" indent="-342900">
              <a:lnSpc>
                <a:spcPct val="110000"/>
              </a:lnSpc>
              <a:spcAft>
                <a:spcPts val="0"/>
              </a:spcAft>
              <a:buClr>
                <a:srgbClr val="FFC000"/>
              </a:buClr>
              <a:buFont typeface="Symbol" panose="05050102010706020507" pitchFamily="18" charset="2"/>
              <a:buChar char=""/>
            </a:pPr>
            <a:r>
              <a:rPr lang="en-GB" sz="1400" dirty="0">
                <a:latin typeface="Calibri" panose="020F0502020204030204" pitchFamily="34" charset="0"/>
                <a:ea typeface="Calibri" panose="020F0502020204030204" pitchFamily="34" charset="0"/>
                <a:cs typeface="Calibri" panose="020F0502020204030204" pitchFamily="34" charset="0"/>
              </a:rPr>
              <a:t>Education: Primary school teachers, Teaching assistants, Social workers, and Nursery nurses</a:t>
            </a:r>
          </a:p>
          <a:p>
            <a:pPr marL="511173" lvl="1" indent="-342900">
              <a:lnSpc>
                <a:spcPct val="110000"/>
              </a:lnSpc>
              <a:spcAft>
                <a:spcPts val="0"/>
              </a:spcAft>
              <a:buClr>
                <a:srgbClr val="FFFF00"/>
              </a:buClr>
              <a:buFont typeface="Symbol" panose="05050102010706020507" pitchFamily="18" charset="2"/>
              <a:buChar char=""/>
            </a:pPr>
            <a:r>
              <a:rPr lang="en-GB" sz="1400" dirty="0">
                <a:latin typeface="Calibri" panose="020F0502020204030204" pitchFamily="34" charset="0"/>
                <a:ea typeface="Calibri" panose="020F0502020204030204" pitchFamily="34" charset="0"/>
                <a:cs typeface="Calibri" panose="020F0502020204030204" pitchFamily="34" charset="0"/>
              </a:rPr>
              <a:t>Utilities: Postal workers</a:t>
            </a:r>
          </a:p>
          <a:p>
            <a:pPr marL="511173" lvl="1" indent="-342900">
              <a:lnSpc>
                <a:spcPct val="110000"/>
              </a:lnSpc>
              <a:spcAft>
                <a:spcPts val="0"/>
              </a:spcAft>
              <a:buClr>
                <a:srgbClr val="00B050"/>
              </a:buClr>
              <a:buFont typeface="Symbol" panose="05050102010706020507" pitchFamily="18" charset="2"/>
              <a:buChar char=""/>
            </a:pPr>
            <a:r>
              <a:rPr lang="en-GB" sz="1400" dirty="0">
                <a:latin typeface="Calibri" panose="020F0502020204030204" pitchFamily="34" charset="0"/>
                <a:ea typeface="Calibri" panose="020F0502020204030204" pitchFamily="34" charset="0"/>
                <a:cs typeface="Calibri" panose="020F0502020204030204" pitchFamily="34" charset="0"/>
              </a:rPr>
              <a:t>Food: Checkout staff, and Food and drink process operatives</a:t>
            </a:r>
          </a:p>
          <a:p>
            <a:pPr marL="511173" lvl="1" indent="-342900">
              <a:lnSpc>
                <a:spcPct val="110000"/>
              </a:lnSpc>
              <a:spcAft>
                <a:spcPts val="0"/>
              </a:spcAft>
              <a:buClr>
                <a:srgbClr val="0070C0"/>
              </a:buClr>
              <a:buFont typeface="Symbol" panose="05050102010706020507" pitchFamily="18" charset="2"/>
              <a:buChar char=""/>
            </a:pPr>
            <a:r>
              <a:rPr lang="en-GB" sz="1400" dirty="0">
                <a:latin typeface="Calibri" panose="020F0502020204030204" pitchFamily="34" charset="0"/>
                <a:ea typeface="Calibri" panose="020F0502020204030204" pitchFamily="34" charset="0"/>
                <a:cs typeface="Calibri" panose="020F0502020204030204" pitchFamily="34" charset="0"/>
              </a:rPr>
              <a:t>Public services: Welfare and housing advisors</a:t>
            </a:r>
          </a:p>
          <a:p>
            <a:pPr marL="511173" lvl="1" indent="-342900">
              <a:lnSpc>
                <a:spcPct val="110000"/>
              </a:lnSpc>
              <a:spcAft>
                <a:spcPts val="0"/>
              </a:spcAft>
              <a:buClr>
                <a:srgbClr val="7030A0"/>
              </a:buClr>
              <a:buFont typeface="Symbol" panose="05050102010706020507" pitchFamily="18" charset="2"/>
              <a:buChar char=""/>
            </a:pPr>
            <a:r>
              <a:rPr lang="en-GB" sz="1400" dirty="0">
                <a:latin typeface="Calibri" panose="020F0502020204030204" pitchFamily="34" charset="0"/>
                <a:ea typeface="Calibri" panose="020F0502020204030204" pitchFamily="34" charset="0"/>
                <a:cs typeface="Calibri" panose="020F0502020204030204" pitchFamily="34" charset="0"/>
              </a:rPr>
              <a:t>Transport: Large goods vehicle drivers, Bus drivers</a:t>
            </a:r>
          </a:p>
          <a:p>
            <a:pPr marL="511173" lvl="1" indent="-342900">
              <a:lnSpc>
                <a:spcPct val="110000"/>
              </a:lnSpc>
              <a:spcAft>
                <a:spcPts val="0"/>
              </a:spcAft>
              <a:buClr>
                <a:srgbClr val="BDACFA"/>
              </a:buClr>
              <a:buFont typeface="Symbol" panose="05050102010706020507" pitchFamily="18" charset="2"/>
              <a:buChar char=""/>
            </a:pPr>
            <a:r>
              <a:rPr lang="en-GB" sz="1400" dirty="0">
                <a:latin typeface="Calibri" panose="020F0502020204030204" pitchFamily="34" charset="0"/>
                <a:ea typeface="Calibri" panose="020F0502020204030204" pitchFamily="34" charset="0"/>
                <a:cs typeface="Calibri" panose="020F0502020204030204" pitchFamily="34" charset="0"/>
              </a:rPr>
              <a:t>Public safety: Police officers, and Security guards</a:t>
            </a:r>
          </a:p>
          <a:p>
            <a:pPr>
              <a:lnSpc>
                <a:spcPct val="110000"/>
              </a:lnSpc>
            </a:pPr>
            <a:r>
              <a:rPr lang="en-GB" sz="1400" dirty="0">
                <a:latin typeface="Calibri" panose="020F0502020204030204" pitchFamily="34" charset="0"/>
                <a:cs typeface="Calibri" panose="020F0502020204030204" pitchFamily="34" charset="0"/>
              </a:rPr>
              <a:t>Chose as interesting, mainly frontline occupations - and big sample size </a:t>
            </a:r>
          </a:p>
          <a:p>
            <a:pPr lvl="1">
              <a:lnSpc>
                <a:spcPct val="110000"/>
              </a:lnSpc>
            </a:pPr>
            <a:r>
              <a:rPr lang="en-GB" sz="1200" b="1" dirty="0">
                <a:latin typeface="Calibri" panose="020F0502020204030204" pitchFamily="34" charset="0"/>
                <a:cs typeface="Calibri" panose="020F0502020204030204" pitchFamily="34" charset="0"/>
              </a:rPr>
              <a:t>Sample size </a:t>
            </a:r>
            <a:r>
              <a:rPr lang="en-GB" sz="1200" dirty="0">
                <a:latin typeface="Calibri" panose="020F0502020204030204" pitchFamily="34" charset="0"/>
                <a:cs typeface="Calibri" panose="020F0502020204030204" pitchFamily="34" charset="0"/>
              </a:rPr>
              <a:t>of occupations varies from ~350 (social workers) to ~2,650 (care workers) </a:t>
            </a:r>
          </a:p>
        </p:txBody>
      </p:sp>
      <p:pic>
        <p:nvPicPr>
          <p:cNvPr id="5" name="Picture 4">
            <a:hlinkClick r:id="rId7"/>
            <a:extLst>
              <a:ext uri="{FF2B5EF4-FFF2-40B4-BE49-F238E27FC236}">
                <a16:creationId xmlns:a16="http://schemas.microsoft.com/office/drawing/2014/main" id="{A5F91143-FBDC-4F7B-8608-31C389AEA79C}"/>
              </a:ext>
            </a:extLst>
          </p:cNvPr>
          <p:cNvPicPr>
            <a:picLocks noChangeAspect="1"/>
          </p:cNvPicPr>
          <p:nvPr/>
        </p:nvPicPr>
        <p:blipFill>
          <a:blip r:embed="rId8"/>
          <a:stretch>
            <a:fillRect/>
          </a:stretch>
        </p:blipFill>
        <p:spPr>
          <a:xfrm>
            <a:off x="5150412" y="391615"/>
            <a:ext cx="3814076" cy="2637196"/>
          </a:xfrm>
          <a:prstGeom prst="rect">
            <a:avLst/>
          </a:prstGeom>
        </p:spPr>
      </p:pic>
      <p:pic>
        <p:nvPicPr>
          <p:cNvPr id="4" name="Audio 3">
            <a:hlinkClick r:id="" action="ppaction://media"/>
            <a:extLst>
              <a:ext uri="{FF2B5EF4-FFF2-40B4-BE49-F238E27FC236}">
                <a16:creationId xmlns:a16="http://schemas.microsoft.com/office/drawing/2014/main" id="{796007BE-D4E9-46B7-8BFB-725425E9DBD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4159053168"/>
      </p:ext>
    </p:extLst>
  </p:cSld>
  <p:clrMapOvr>
    <a:masterClrMapping/>
  </p:clrMapOvr>
  <mc:AlternateContent xmlns:mc="http://schemas.openxmlformats.org/markup-compatibility/2006" xmlns:p14="http://schemas.microsoft.com/office/powerpoint/2010/main">
    <mc:Choice Requires="p14">
      <p:transition spd="slow" p14:dur="2000" advTm="132069"/>
    </mc:Choice>
    <mc:Fallback xmlns="">
      <p:transition spd="slow" advTm="132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539552" y="699542"/>
            <a:ext cx="5256584" cy="774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200" b="1">
                <a:solidFill>
                  <a:schemeClr val="tx2"/>
                </a:solidFill>
                <a:latin typeface="Arial" pitchFamily="-110" charset="0"/>
              </a:defRPr>
            </a:lvl6pPr>
            <a:lvl7pPr marL="914400" algn="l" rtl="0" eaLnBrk="1" fontAlgn="base" hangingPunct="1">
              <a:spcBef>
                <a:spcPct val="0"/>
              </a:spcBef>
              <a:spcAft>
                <a:spcPct val="0"/>
              </a:spcAft>
              <a:defRPr sz="2200" b="1">
                <a:solidFill>
                  <a:schemeClr val="tx2"/>
                </a:solidFill>
                <a:latin typeface="Arial" pitchFamily="-110" charset="0"/>
              </a:defRPr>
            </a:lvl7pPr>
            <a:lvl8pPr marL="1371600" algn="l" rtl="0" eaLnBrk="1" fontAlgn="base" hangingPunct="1">
              <a:spcBef>
                <a:spcPct val="0"/>
              </a:spcBef>
              <a:spcAft>
                <a:spcPct val="0"/>
              </a:spcAft>
              <a:defRPr sz="2200" b="1">
                <a:solidFill>
                  <a:schemeClr val="tx2"/>
                </a:solidFill>
                <a:latin typeface="Arial" pitchFamily="-110" charset="0"/>
              </a:defRPr>
            </a:lvl8pPr>
            <a:lvl9pPr marL="1828800" algn="l" rtl="0" eaLnBrk="1" fontAlgn="base" hangingPunct="1">
              <a:spcBef>
                <a:spcPct val="0"/>
              </a:spcBef>
              <a:spcAft>
                <a:spcPct val="0"/>
              </a:spcAft>
              <a:defRPr sz="2200" b="1">
                <a:solidFill>
                  <a:schemeClr val="tx2"/>
                </a:solidFill>
                <a:latin typeface="Arial" pitchFamily="-110" charset="0"/>
              </a:defRPr>
            </a:lvl9pPr>
          </a:lstStyle>
          <a:p>
            <a:pPr rtl="0"/>
            <a:r>
              <a:rPr lang="en-US" sz="4000" b="0" kern="0" baseline="0" dirty="0">
                <a:solidFill>
                  <a:schemeClr val="bg1"/>
                </a:solidFill>
                <a:latin typeface="Calibri" panose="020F0502020204030204" pitchFamily="34" charset="0"/>
                <a:cs typeface="Calibri" panose="020F0502020204030204" pitchFamily="34" charset="0"/>
              </a:rPr>
              <a:t>FINDINGS</a:t>
            </a:r>
          </a:p>
        </p:txBody>
      </p:sp>
      <p:pic>
        <p:nvPicPr>
          <p:cNvPr id="5" name="Audio 4">
            <a:hlinkClick r:id="" action="ppaction://media"/>
            <a:extLst>
              <a:ext uri="{FF2B5EF4-FFF2-40B4-BE49-F238E27FC236}">
                <a16:creationId xmlns:a16="http://schemas.microsoft.com/office/drawing/2014/main" id="{C785CF9E-B1A6-45CF-8D05-CA0BF780D6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379590423"/>
      </p:ext>
    </p:extLst>
  </p:cSld>
  <p:clrMapOvr>
    <a:masterClrMapping/>
  </p:clrMapOvr>
  <mc:AlternateContent xmlns:mc="http://schemas.openxmlformats.org/markup-compatibility/2006" xmlns:p14="http://schemas.microsoft.com/office/powerpoint/2010/main">
    <mc:Choice Requires="p14">
      <p:transition spd="slow" p14:dur="2000" advTm="23155"/>
    </mc:Choice>
    <mc:Fallback xmlns="">
      <p:transition spd="slow" advTm="23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72" y="613432"/>
            <a:ext cx="8423206" cy="648072"/>
          </a:xfrm>
        </p:spPr>
        <p:txBody>
          <a:bodyPr/>
          <a:lstStyle/>
          <a:p>
            <a:r>
              <a:rPr lang="en-US" dirty="0"/>
              <a:t>Radar charts represent job quality</a:t>
            </a:r>
          </a:p>
        </p:txBody>
      </p:sp>
      <p:sp>
        <p:nvSpPr>
          <p:cNvPr id="5" name="Content Placeholder 4">
            <a:extLst>
              <a:ext uri="{FF2B5EF4-FFF2-40B4-BE49-F238E27FC236}">
                <a16:creationId xmlns:a16="http://schemas.microsoft.com/office/drawing/2014/main" id="{81A65E82-DADF-4DF0-8DA3-C8AE45C0AD98}"/>
              </a:ext>
            </a:extLst>
          </p:cNvPr>
          <p:cNvSpPr>
            <a:spLocks noGrp="1"/>
          </p:cNvSpPr>
          <p:nvPr>
            <p:ph idx="1"/>
          </p:nvPr>
        </p:nvSpPr>
        <p:spPr>
          <a:xfrm>
            <a:off x="162377" y="4083918"/>
            <a:ext cx="4409623" cy="648072"/>
          </a:xfrm>
        </p:spPr>
        <p:txBody>
          <a:bodyPr/>
          <a:lstStyle/>
          <a:p>
            <a:r>
              <a:rPr lang="en-GB" sz="1600" dirty="0">
                <a:latin typeface="Calibri" panose="020F0502020204030204" pitchFamily="34" charset="0"/>
                <a:cs typeface="Calibri" panose="020F0502020204030204" pitchFamily="34" charset="0"/>
              </a:rPr>
              <a:t>Black nonagon represents the average employee</a:t>
            </a:r>
          </a:p>
          <a:p>
            <a:r>
              <a:rPr lang="en-GB" sz="1600" dirty="0">
                <a:latin typeface="Calibri" panose="020F0502020204030204" pitchFamily="34" charset="0"/>
                <a:cs typeface="Calibri" panose="020F0502020204030204" pitchFamily="34" charset="0"/>
              </a:rPr>
              <a:t>6% of employees do not have a permanent job etc.</a:t>
            </a:r>
          </a:p>
          <a:p>
            <a:r>
              <a:rPr lang="en-GB" sz="1600" dirty="0">
                <a:latin typeface="Calibri" panose="020F0502020204030204" pitchFamily="34" charset="0"/>
                <a:cs typeface="Calibri" panose="020F0502020204030204" pitchFamily="34" charset="0"/>
              </a:rPr>
              <a:t>49% of employees are female etc.</a:t>
            </a:r>
          </a:p>
        </p:txBody>
      </p:sp>
      <p:sp>
        <p:nvSpPr>
          <p:cNvPr id="10" name="Content Placeholder 4">
            <a:extLst>
              <a:ext uri="{FF2B5EF4-FFF2-40B4-BE49-F238E27FC236}">
                <a16:creationId xmlns:a16="http://schemas.microsoft.com/office/drawing/2014/main" id="{08D318DD-5F91-4CEF-8CD2-BE9D67E5745A}"/>
              </a:ext>
            </a:extLst>
          </p:cNvPr>
          <p:cNvSpPr txBox="1">
            <a:spLocks/>
          </p:cNvSpPr>
          <p:nvPr/>
        </p:nvSpPr>
        <p:spPr bwMode="auto">
          <a:xfrm>
            <a:off x="4626873" y="4083918"/>
            <a:ext cx="4481631"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9386" indent="-179386" algn="l" rtl="0" eaLnBrk="1" fontAlgn="base" hangingPunct="1">
              <a:spcBef>
                <a:spcPct val="0"/>
              </a:spcBef>
              <a:spcAft>
                <a:spcPct val="0"/>
              </a:spcAft>
              <a:buClr>
                <a:srgbClr val="C9122B"/>
              </a:buClr>
              <a:buSzPct val="90000"/>
              <a:buFont typeface="Wingdings" panose="05000000000000000000" pitchFamily="2" charset="2"/>
              <a:buChar char="§"/>
              <a:defRPr sz="2400">
                <a:solidFill>
                  <a:schemeClr val="tx1"/>
                </a:solidFill>
                <a:latin typeface="+mn-lt"/>
                <a:ea typeface="ＭＳ Ｐゴシック" pitchFamily="-65" charset="-128"/>
                <a:cs typeface="ＭＳ Ｐゴシック" pitchFamily="-65" charset="-128"/>
              </a:defRPr>
            </a:lvl1pPr>
            <a:lvl2pPr marL="347659" indent="-166686" algn="l" rtl="0" eaLnBrk="1" fontAlgn="base" hangingPunct="1">
              <a:spcBef>
                <a:spcPct val="0"/>
              </a:spcBef>
              <a:spcAft>
                <a:spcPct val="0"/>
              </a:spcAft>
              <a:buClr>
                <a:srgbClr val="C9122B"/>
              </a:buClr>
              <a:buFont typeface="Wingdings" panose="05000000000000000000" pitchFamily="2" charset="2"/>
              <a:buChar char="§"/>
              <a:defRPr sz="2200">
                <a:solidFill>
                  <a:schemeClr val="tx1"/>
                </a:solidFill>
                <a:latin typeface="+mn-lt"/>
                <a:ea typeface="ＭＳ Ｐゴシック" pitchFamily="-110" charset="-128"/>
              </a:defRPr>
            </a:lvl2pPr>
            <a:lvl3pPr marL="538158" indent="-188911" algn="l" rtl="0" eaLnBrk="1" fontAlgn="base" hangingPunct="1">
              <a:spcBef>
                <a:spcPct val="0"/>
              </a:spcBef>
              <a:spcAft>
                <a:spcPct val="0"/>
              </a:spcAft>
              <a:buClr>
                <a:srgbClr val="C9122B"/>
              </a:buClr>
              <a:buSzPct val="108000"/>
              <a:buFont typeface="Wingdings" panose="05000000000000000000" pitchFamily="2" charset="2"/>
              <a:buChar char="§"/>
              <a:defRPr sz="2000">
                <a:solidFill>
                  <a:schemeClr val="tx1"/>
                </a:solidFill>
                <a:latin typeface="+mn-lt"/>
                <a:ea typeface="ＭＳ Ｐゴシック" pitchFamily="-110" charset="-128"/>
              </a:defRPr>
            </a:lvl3pPr>
            <a:lvl4pPr marL="712781" indent="-173037" algn="l" rtl="0" eaLnBrk="1" fontAlgn="base" hangingPunct="1">
              <a:spcBef>
                <a:spcPct val="0"/>
              </a:spcBef>
              <a:spcAft>
                <a:spcPct val="0"/>
              </a:spcAft>
              <a:buClr>
                <a:srgbClr val="C9122B"/>
              </a:buClr>
              <a:buSzPct val="115000"/>
              <a:buFont typeface="Wingdings" panose="05000000000000000000" pitchFamily="2" charset="2"/>
              <a:buChar char="§"/>
              <a:defRPr sz="1800">
                <a:solidFill>
                  <a:schemeClr val="tx1"/>
                </a:solidFill>
                <a:latin typeface="+mn-lt"/>
                <a:ea typeface="ＭＳ Ｐゴシック" pitchFamily="-110" charset="-128"/>
              </a:defRPr>
            </a:lvl4pPr>
            <a:lvl5pPr marL="899991" indent="-183598" algn="l" rtl="0" eaLnBrk="1" fontAlgn="base" hangingPunct="1">
              <a:spcBef>
                <a:spcPct val="0"/>
              </a:spcBef>
              <a:spcAft>
                <a:spcPct val="0"/>
              </a:spcAft>
              <a:buClr>
                <a:srgbClr val="C9122B"/>
              </a:buClr>
              <a:buSzPct val="110000"/>
              <a:buFont typeface="Wingdings" panose="05000000000000000000" pitchFamily="2" charset="2"/>
              <a:buChar char="§"/>
              <a:defRPr sz="1800">
                <a:solidFill>
                  <a:schemeClr val="tx1"/>
                </a:solidFill>
                <a:latin typeface="+mn-lt"/>
                <a:ea typeface="ＭＳ Ｐゴシック" pitchFamily="-110" charset="-128"/>
              </a:defRPr>
            </a:lvl5pPr>
            <a:lvl6pPr marL="1355711"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6pPr>
            <a:lvl7pPr marL="1812907"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7pPr>
            <a:lvl8pPr marL="2270102"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8pPr>
            <a:lvl9pPr marL="2727298"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9pPr>
          </a:lstStyle>
          <a:p>
            <a:r>
              <a:rPr lang="en-GB" sz="1600" kern="0" dirty="0">
                <a:latin typeface="Calibri" panose="020F0502020204030204" pitchFamily="34" charset="0"/>
                <a:cs typeface="Calibri" panose="020F0502020204030204" pitchFamily="34" charset="0"/>
              </a:rPr>
              <a:t>Charts calculated for each key worker occupation</a:t>
            </a:r>
          </a:p>
          <a:p>
            <a:r>
              <a:rPr lang="en-GB" sz="1600" kern="0" dirty="0">
                <a:latin typeface="Calibri" panose="020F0502020204030204" pitchFamily="34" charset="0"/>
                <a:cs typeface="Calibri" panose="020F0502020204030204" pitchFamily="34" charset="0"/>
              </a:rPr>
              <a:t>Chart outside nonagon indicates lower job quality</a:t>
            </a:r>
          </a:p>
          <a:p>
            <a:r>
              <a:rPr lang="en-GB" sz="1600" kern="0" dirty="0">
                <a:latin typeface="Calibri" panose="020F0502020204030204" pitchFamily="34" charset="0"/>
                <a:cs typeface="Calibri" panose="020F0502020204030204" pitchFamily="34" charset="0"/>
              </a:rPr>
              <a:t>e.g. nurses more likely to suffer illness, work shifts, evening/nights, and weekends</a:t>
            </a:r>
          </a:p>
        </p:txBody>
      </p:sp>
      <p:pic>
        <p:nvPicPr>
          <p:cNvPr id="12" name="Picture 11">
            <a:extLst>
              <a:ext uri="{FF2B5EF4-FFF2-40B4-BE49-F238E27FC236}">
                <a16:creationId xmlns:a16="http://schemas.microsoft.com/office/drawing/2014/main" id="{3634FDEE-9F78-4E1B-B29F-F874CC7F95E5}"/>
              </a:ext>
            </a:extLst>
          </p:cNvPr>
          <p:cNvPicPr>
            <a:picLocks noChangeAspect="1"/>
          </p:cNvPicPr>
          <p:nvPr/>
        </p:nvPicPr>
        <p:blipFill>
          <a:blip r:embed="rId5"/>
          <a:stretch>
            <a:fillRect/>
          </a:stretch>
        </p:blipFill>
        <p:spPr>
          <a:xfrm>
            <a:off x="144565" y="1131590"/>
            <a:ext cx="4358159" cy="2844413"/>
          </a:xfrm>
          <a:prstGeom prst="rect">
            <a:avLst/>
          </a:prstGeom>
        </p:spPr>
      </p:pic>
      <p:pic>
        <p:nvPicPr>
          <p:cNvPr id="13" name="Picture 12">
            <a:extLst>
              <a:ext uri="{FF2B5EF4-FFF2-40B4-BE49-F238E27FC236}">
                <a16:creationId xmlns:a16="http://schemas.microsoft.com/office/drawing/2014/main" id="{DA5B9E82-B1E8-4382-A271-DDBB9104763C}"/>
              </a:ext>
            </a:extLst>
          </p:cNvPr>
          <p:cNvPicPr>
            <a:picLocks noChangeAspect="1"/>
          </p:cNvPicPr>
          <p:nvPr/>
        </p:nvPicPr>
        <p:blipFill>
          <a:blip r:embed="rId6"/>
          <a:stretch>
            <a:fillRect/>
          </a:stretch>
        </p:blipFill>
        <p:spPr>
          <a:xfrm>
            <a:off x="4626873" y="1131590"/>
            <a:ext cx="4359399" cy="2845223"/>
          </a:xfrm>
          <a:prstGeom prst="rect">
            <a:avLst/>
          </a:prstGeom>
        </p:spPr>
      </p:pic>
      <p:pic>
        <p:nvPicPr>
          <p:cNvPr id="3" name="Audio 2">
            <a:hlinkClick r:id="" action="ppaction://media"/>
            <a:extLst>
              <a:ext uri="{FF2B5EF4-FFF2-40B4-BE49-F238E27FC236}">
                <a16:creationId xmlns:a16="http://schemas.microsoft.com/office/drawing/2014/main" id="{F67680CC-51D5-4984-A811-0E031FFABC3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538032427"/>
      </p:ext>
    </p:extLst>
  </p:cSld>
  <p:clrMapOvr>
    <a:masterClrMapping/>
  </p:clrMapOvr>
  <mc:AlternateContent xmlns:mc="http://schemas.openxmlformats.org/markup-compatibility/2006" xmlns:p14="http://schemas.microsoft.com/office/powerpoint/2010/main">
    <mc:Choice Requires="p14">
      <p:transition spd="slow" p14:dur="2000" advTm="115869"/>
    </mc:Choice>
    <mc:Fallback xmlns="">
      <p:transition spd="slow" advTm="115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40" y="483518"/>
            <a:ext cx="1942780" cy="1454262"/>
          </a:xfrm>
        </p:spPr>
        <p:txBody>
          <a:bodyPr/>
          <a:lstStyle/>
          <a:p>
            <a:r>
              <a:rPr lang="en-US" dirty="0"/>
              <a:t>Variation in job quality within sectors</a:t>
            </a:r>
          </a:p>
        </p:txBody>
      </p:sp>
      <p:sp>
        <p:nvSpPr>
          <p:cNvPr id="3" name="Content Placeholder 2"/>
          <p:cNvSpPr>
            <a:spLocks noGrp="1"/>
          </p:cNvSpPr>
          <p:nvPr>
            <p:ph idx="1"/>
          </p:nvPr>
        </p:nvSpPr>
        <p:spPr>
          <a:xfrm>
            <a:off x="38090" y="2283718"/>
            <a:ext cx="2084480" cy="2736304"/>
          </a:xfrm>
        </p:spPr>
        <p:txBody>
          <a:bodyPr/>
          <a:lstStyle/>
          <a:p>
            <a:pPr>
              <a:lnSpc>
                <a:spcPct val="110000"/>
              </a:lnSpc>
            </a:pPr>
            <a:r>
              <a:rPr lang="en-GB" sz="1400" dirty="0">
                <a:latin typeface="Calibri" panose="020F0502020204030204" pitchFamily="34" charset="0"/>
                <a:cs typeface="Calibri" panose="020F0502020204030204" pitchFamily="34" charset="0"/>
              </a:rPr>
              <a:t>Within health sector, for example, variation in pay and job quality</a:t>
            </a:r>
          </a:p>
          <a:p>
            <a:pPr>
              <a:lnSpc>
                <a:spcPct val="110000"/>
              </a:lnSpc>
            </a:pPr>
            <a:r>
              <a:rPr lang="en-GB" sz="1400" dirty="0">
                <a:latin typeface="Calibri" panose="020F0502020204030204" pitchFamily="34" charset="0"/>
                <a:cs typeface="Calibri" panose="020F0502020204030204" pitchFamily="34" charset="0"/>
              </a:rPr>
              <a:t>Care workers on low pay and lower job quality</a:t>
            </a:r>
          </a:p>
          <a:p>
            <a:pPr>
              <a:lnSpc>
                <a:spcPct val="110000"/>
              </a:lnSpc>
            </a:pPr>
            <a:r>
              <a:rPr lang="en-GB" sz="1400" dirty="0">
                <a:latin typeface="Calibri" panose="020F0502020204030204" pitchFamily="34" charset="0"/>
                <a:cs typeface="Calibri" panose="020F0502020204030204" pitchFamily="34" charset="0"/>
              </a:rPr>
              <a:t>Care workers disproportionately women, ethnic minorities, and lower education</a:t>
            </a:r>
          </a:p>
          <a:p>
            <a:pPr>
              <a:lnSpc>
                <a:spcPct val="110000"/>
              </a:lnSpc>
            </a:pPr>
            <a:r>
              <a:rPr lang="en-GB" sz="1400" dirty="0">
                <a:latin typeface="Calibri" panose="020F0502020204030204" pitchFamily="34" charset="0"/>
                <a:cs typeface="Calibri" panose="020F0502020204030204" pitchFamily="34" charset="0"/>
              </a:rPr>
              <a:t>Pay associated with educational qualifications</a:t>
            </a:r>
          </a:p>
        </p:txBody>
      </p:sp>
      <p:pic>
        <p:nvPicPr>
          <p:cNvPr id="6" name="Picture 5">
            <a:extLst>
              <a:ext uri="{FF2B5EF4-FFF2-40B4-BE49-F238E27FC236}">
                <a16:creationId xmlns:a16="http://schemas.microsoft.com/office/drawing/2014/main" id="{45BECF5A-17E1-4CB0-AAAB-7FD28FF81555}"/>
              </a:ext>
            </a:extLst>
          </p:cNvPr>
          <p:cNvPicPr>
            <a:picLocks noChangeAspect="1"/>
          </p:cNvPicPr>
          <p:nvPr/>
        </p:nvPicPr>
        <p:blipFill>
          <a:blip r:embed="rId4"/>
          <a:stretch>
            <a:fillRect/>
          </a:stretch>
        </p:blipFill>
        <p:spPr>
          <a:xfrm>
            <a:off x="2101668" y="483518"/>
            <a:ext cx="3508342" cy="2289768"/>
          </a:xfrm>
          <a:prstGeom prst="rect">
            <a:avLst/>
          </a:prstGeom>
        </p:spPr>
      </p:pic>
      <p:pic>
        <p:nvPicPr>
          <p:cNvPr id="7" name="Picture 6">
            <a:extLst>
              <a:ext uri="{FF2B5EF4-FFF2-40B4-BE49-F238E27FC236}">
                <a16:creationId xmlns:a16="http://schemas.microsoft.com/office/drawing/2014/main" id="{E1B9706A-869F-4C64-B0AB-A87EFD347AB4}"/>
              </a:ext>
            </a:extLst>
          </p:cNvPr>
          <p:cNvPicPr>
            <a:picLocks noChangeAspect="1"/>
          </p:cNvPicPr>
          <p:nvPr/>
        </p:nvPicPr>
        <p:blipFill>
          <a:blip r:embed="rId5"/>
          <a:stretch>
            <a:fillRect/>
          </a:stretch>
        </p:blipFill>
        <p:spPr>
          <a:xfrm>
            <a:off x="5619279" y="483518"/>
            <a:ext cx="3508341" cy="2289768"/>
          </a:xfrm>
          <a:prstGeom prst="rect">
            <a:avLst/>
          </a:prstGeom>
        </p:spPr>
      </p:pic>
      <p:pic>
        <p:nvPicPr>
          <p:cNvPr id="8" name="Picture 7">
            <a:extLst>
              <a:ext uri="{FF2B5EF4-FFF2-40B4-BE49-F238E27FC236}">
                <a16:creationId xmlns:a16="http://schemas.microsoft.com/office/drawing/2014/main" id="{1E5836CA-7576-46D5-8F2F-051515382B1A}"/>
              </a:ext>
            </a:extLst>
          </p:cNvPr>
          <p:cNvPicPr>
            <a:picLocks noChangeAspect="1"/>
          </p:cNvPicPr>
          <p:nvPr/>
        </p:nvPicPr>
        <p:blipFill>
          <a:blip r:embed="rId6"/>
          <a:stretch>
            <a:fillRect/>
          </a:stretch>
        </p:blipFill>
        <p:spPr>
          <a:xfrm>
            <a:off x="5621339" y="2774661"/>
            <a:ext cx="3508342" cy="2289768"/>
          </a:xfrm>
          <a:prstGeom prst="rect">
            <a:avLst/>
          </a:prstGeom>
        </p:spPr>
      </p:pic>
      <p:pic>
        <p:nvPicPr>
          <p:cNvPr id="9" name="Picture 8">
            <a:extLst>
              <a:ext uri="{FF2B5EF4-FFF2-40B4-BE49-F238E27FC236}">
                <a16:creationId xmlns:a16="http://schemas.microsoft.com/office/drawing/2014/main" id="{A24C66B5-6D15-4DC2-A509-D79BD4DB257D}"/>
              </a:ext>
            </a:extLst>
          </p:cNvPr>
          <p:cNvPicPr>
            <a:picLocks noChangeAspect="1"/>
          </p:cNvPicPr>
          <p:nvPr/>
        </p:nvPicPr>
        <p:blipFill>
          <a:blip r:embed="rId7"/>
          <a:stretch>
            <a:fillRect/>
          </a:stretch>
        </p:blipFill>
        <p:spPr>
          <a:xfrm>
            <a:off x="2101668" y="2774661"/>
            <a:ext cx="3508342" cy="2289768"/>
          </a:xfrm>
          <a:prstGeom prst="rect">
            <a:avLst/>
          </a:prstGeom>
        </p:spPr>
      </p:pic>
      <p:pic>
        <p:nvPicPr>
          <p:cNvPr id="4" name="Audio 3">
            <a:hlinkClick r:id="" action="ppaction://media"/>
            <a:extLst>
              <a:ext uri="{FF2B5EF4-FFF2-40B4-BE49-F238E27FC236}">
                <a16:creationId xmlns:a16="http://schemas.microsoft.com/office/drawing/2014/main" id="{4385584E-7551-4344-B30B-46878CACE0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252562847"/>
      </p:ext>
    </p:extLst>
  </p:cSld>
  <p:clrMapOvr>
    <a:masterClrMapping/>
  </p:clrMapOvr>
  <mc:AlternateContent xmlns:mc="http://schemas.openxmlformats.org/markup-compatibility/2006" xmlns:p14="http://schemas.microsoft.com/office/powerpoint/2010/main">
    <mc:Choice Requires="p14">
      <p:transition spd="slow" p14:dur="2000" advTm="70745"/>
    </mc:Choice>
    <mc:Fallback xmlns="">
      <p:transition spd="slow" advTm="70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30D881-9142-4C82-9E95-896D1A38A262}"/>
              </a:ext>
            </a:extLst>
          </p:cNvPr>
          <p:cNvSpPr txBox="1">
            <a:spLocks/>
          </p:cNvSpPr>
          <p:nvPr/>
        </p:nvSpPr>
        <p:spPr bwMode="auto">
          <a:xfrm>
            <a:off x="107504" y="424175"/>
            <a:ext cx="1728192" cy="135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i="0">
                <a:solidFill>
                  <a:schemeClr val="tx1"/>
                </a:solidFill>
                <a:latin typeface="Arial" charset="0"/>
                <a:ea typeface="Arial" charset="0"/>
                <a:cs typeface="Arial" charset="0"/>
              </a:defRPr>
            </a:lvl1pPr>
            <a:lvl2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5pPr>
            <a:lvl6pPr marL="457196" algn="l" rtl="0" eaLnBrk="1" fontAlgn="base" hangingPunct="1">
              <a:spcBef>
                <a:spcPct val="0"/>
              </a:spcBef>
              <a:spcAft>
                <a:spcPct val="0"/>
              </a:spcAft>
              <a:defRPr sz="2200" b="1">
                <a:solidFill>
                  <a:schemeClr val="tx2"/>
                </a:solidFill>
                <a:latin typeface="Arial" pitchFamily="-110" charset="0"/>
              </a:defRPr>
            </a:lvl6pPr>
            <a:lvl7pPr marL="914391" algn="l" rtl="0" eaLnBrk="1" fontAlgn="base" hangingPunct="1">
              <a:spcBef>
                <a:spcPct val="0"/>
              </a:spcBef>
              <a:spcAft>
                <a:spcPct val="0"/>
              </a:spcAft>
              <a:defRPr sz="2200" b="1">
                <a:solidFill>
                  <a:schemeClr val="tx2"/>
                </a:solidFill>
                <a:latin typeface="Arial" pitchFamily="-110" charset="0"/>
              </a:defRPr>
            </a:lvl7pPr>
            <a:lvl8pPr marL="1371587" algn="l" rtl="0" eaLnBrk="1" fontAlgn="base" hangingPunct="1">
              <a:spcBef>
                <a:spcPct val="0"/>
              </a:spcBef>
              <a:spcAft>
                <a:spcPct val="0"/>
              </a:spcAft>
              <a:defRPr sz="2200" b="1">
                <a:solidFill>
                  <a:schemeClr val="tx2"/>
                </a:solidFill>
                <a:latin typeface="Arial" pitchFamily="-110" charset="0"/>
              </a:defRPr>
            </a:lvl8pPr>
            <a:lvl9pPr marL="1828782" algn="l" rtl="0" eaLnBrk="1" fontAlgn="base" hangingPunct="1">
              <a:spcBef>
                <a:spcPct val="0"/>
              </a:spcBef>
              <a:spcAft>
                <a:spcPct val="0"/>
              </a:spcAft>
              <a:defRPr sz="2200" b="1">
                <a:solidFill>
                  <a:schemeClr val="tx2"/>
                </a:solidFill>
                <a:latin typeface="Arial" pitchFamily="-110" charset="0"/>
              </a:defRPr>
            </a:lvl9pPr>
          </a:lstStyle>
          <a:p>
            <a:r>
              <a:rPr lang="en-US" kern="0" dirty="0"/>
              <a:t>Job quality and pay</a:t>
            </a:r>
          </a:p>
        </p:txBody>
      </p:sp>
      <p:sp>
        <p:nvSpPr>
          <p:cNvPr id="10" name="Content Placeholder 2">
            <a:extLst>
              <a:ext uri="{FF2B5EF4-FFF2-40B4-BE49-F238E27FC236}">
                <a16:creationId xmlns:a16="http://schemas.microsoft.com/office/drawing/2014/main" id="{5CC34864-7587-4BF1-A37B-529A4C088D41}"/>
              </a:ext>
            </a:extLst>
          </p:cNvPr>
          <p:cNvSpPr>
            <a:spLocks noGrp="1"/>
          </p:cNvSpPr>
          <p:nvPr>
            <p:ph idx="1"/>
          </p:nvPr>
        </p:nvSpPr>
        <p:spPr>
          <a:xfrm>
            <a:off x="38090" y="1923678"/>
            <a:ext cx="1797606" cy="2520280"/>
          </a:xfrm>
        </p:spPr>
        <p:txBody>
          <a:bodyPr/>
          <a:lstStyle/>
          <a:p>
            <a:pPr>
              <a:lnSpc>
                <a:spcPct val="110000"/>
              </a:lnSpc>
            </a:pPr>
            <a:r>
              <a:rPr lang="en-GB" sz="1400" dirty="0">
                <a:latin typeface="Calibri" panose="020F0502020204030204" pitchFamily="34" charset="0"/>
                <a:cs typeface="Calibri" panose="020F0502020204030204" pitchFamily="34" charset="0"/>
              </a:rPr>
              <a:t>Many key workers not only receive low pay but also experience lower job quality than the average employee, notably:</a:t>
            </a:r>
          </a:p>
          <a:p>
            <a:pPr lvl="1">
              <a:lnSpc>
                <a:spcPct val="110000"/>
              </a:lnSpc>
            </a:pPr>
            <a:r>
              <a:rPr lang="en-GB" sz="1200" dirty="0">
                <a:latin typeface="Calibri" panose="020F0502020204030204" pitchFamily="34" charset="0"/>
                <a:cs typeface="Calibri" panose="020F0502020204030204" pitchFamily="34" charset="0"/>
              </a:rPr>
              <a:t>Care workers</a:t>
            </a:r>
          </a:p>
          <a:p>
            <a:pPr lvl="1">
              <a:lnSpc>
                <a:spcPct val="110000"/>
              </a:lnSpc>
            </a:pPr>
            <a:r>
              <a:rPr lang="en-GB" sz="1200" dirty="0">
                <a:latin typeface="Calibri" panose="020F0502020204030204" pitchFamily="34" charset="0"/>
                <a:cs typeface="Calibri" panose="020F0502020204030204" pitchFamily="34" charset="0"/>
              </a:rPr>
              <a:t>Food operatives</a:t>
            </a:r>
          </a:p>
          <a:p>
            <a:pPr lvl="1">
              <a:lnSpc>
                <a:spcPct val="110000"/>
              </a:lnSpc>
            </a:pPr>
            <a:r>
              <a:rPr lang="en-GB" sz="1200" dirty="0">
                <a:latin typeface="Calibri" panose="020F0502020204030204" pitchFamily="34" charset="0"/>
                <a:cs typeface="Calibri" panose="020F0502020204030204" pitchFamily="34" charset="0"/>
              </a:rPr>
              <a:t>Security guards</a:t>
            </a:r>
          </a:p>
          <a:p>
            <a:pPr lvl="1">
              <a:lnSpc>
                <a:spcPct val="110000"/>
              </a:lnSpc>
            </a:pPr>
            <a:r>
              <a:rPr lang="en-GB" sz="1200" dirty="0">
                <a:latin typeface="Calibri" panose="020F0502020204030204" pitchFamily="34" charset="0"/>
                <a:cs typeface="Calibri" panose="020F0502020204030204" pitchFamily="34" charset="0"/>
              </a:rPr>
              <a:t>Bus drivers</a:t>
            </a:r>
          </a:p>
        </p:txBody>
      </p:sp>
      <p:pic>
        <p:nvPicPr>
          <p:cNvPr id="7" name="Picture 6">
            <a:extLst>
              <a:ext uri="{FF2B5EF4-FFF2-40B4-BE49-F238E27FC236}">
                <a16:creationId xmlns:a16="http://schemas.microsoft.com/office/drawing/2014/main" id="{BC98559A-2828-43CF-8E41-07F0D6B4F8B4}"/>
              </a:ext>
            </a:extLst>
          </p:cNvPr>
          <p:cNvPicPr>
            <a:picLocks noChangeAspect="1"/>
          </p:cNvPicPr>
          <p:nvPr/>
        </p:nvPicPr>
        <p:blipFill>
          <a:blip r:embed="rId5"/>
          <a:stretch>
            <a:fillRect/>
          </a:stretch>
        </p:blipFill>
        <p:spPr>
          <a:xfrm>
            <a:off x="1880665" y="393474"/>
            <a:ext cx="7263335" cy="4743099"/>
          </a:xfrm>
          <a:prstGeom prst="rect">
            <a:avLst/>
          </a:prstGeom>
        </p:spPr>
      </p:pic>
      <p:pic>
        <p:nvPicPr>
          <p:cNvPr id="2" name="Audio 1">
            <a:hlinkClick r:id="" action="ppaction://media"/>
            <a:extLst>
              <a:ext uri="{FF2B5EF4-FFF2-40B4-BE49-F238E27FC236}">
                <a16:creationId xmlns:a16="http://schemas.microsoft.com/office/drawing/2014/main" id="{0402CC9B-2120-4592-BF7F-FB07036932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75353396"/>
      </p:ext>
    </p:extLst>
  </p:cSld>
  <p:clrMapOvr>
    <a:masterClrMapping/>
  </p:clrMapOvr>
  <mc:AlternateContent xmlns:mc="http://schemas.openxmlformats.org/markup-compatibility/2006" xmlns:p14="http://schemas.microsoft.com/office/powerpoint/2010/main">
    <mc:Choice Requires="p14">
      <p:transition spd="slow" p14:dur="2000" advTm="70053"/>
    </mc:Choice>
    <mc:Fallback xmlns="">
      <p:transition spd="slow" advTm="70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539552" y="699542"/>
            <a:ext cx="6120680" cy="774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200" b="1">
                <a:solidFill>
                  <a:schemeClr val="tx2"/>
                </a:solidFill>
                <a:latin typeface="Arial" pitchFamily="-110" charset="0"/>
              </a:defRPr>
            </a:lvl6pPr>
            <a:lvl7pPr marL="914400" algn="l" rtl="0" eaLnBrk="1" fontAlgn="base" hangingPunct="1">
              <a:spcBef>
                <a:spcPct val="0"/>
              </a:spcBef>
              <a:spcAft>
                <a:spcPct val="0"/>
              </a:spcAft>
              <a:defRPr sz="2200" b="1">
                <a:solidFill>
                  <a:schemeClr val="tx2"/>
                </a:solidFill>
                <a:latin typeface="Arial" pitchFamily="-110" charset="0"/>
              </a:defRPr>
            </a:lvl7pPr>
            <a:lvl8pPr marL="1371600" algn="l" rtl="0" eaLnBrk="1" fontAlgn="base" hangingPunct="1">
              <a:spcBef>
                <a:spcPct val="0"/>
              </a:spcBef>
              <a:spcAft>
                <a:spcPct val="0"/>
              </a:spcAft>
              <a:defRPr sz="2200" b="1">
                <a:solidFill>
                  <a:schemeClr val="tx2"/>
                </a:solidFill>
                <a:latin typeface="Arial" pitchFamily="-110" charset="0"/>
              </a:defRPr>
            </a:lvl8pPr>
            <a:lvl9pPr marL="1828800" algn="l" rtl="0" eaLnBrk="1" fontAlgn="base" hangingPunct="1">
              <a:spcBef>
                <a:spcPct val="0"/>
              </a:spcBef>
              <a:spcAft>
                <a:spcPct val="0"/>
              </a:spcAft>
              <a:defRPr sz="2200" b="1">
                <a:solidFill>
                  <a:schemeClr val="tx2"/>
                </a:solidFill>
                <a:latin typeface="Arial" pitchFamily="-110" charset="0"/>
              </a:defRPr>
            </a:lvl9pPr>
          </a:lstStyle>
          <a:p>
            <a:pPr rtl="0"/>
            <a:r>
              <a:rPr lang="en-US" sz="4000" b="0" kern="0" baseline="0" dirty="0">
                <a:solidFill>
                  <a:schemeClr val="bg1"/>
                </a:solidFill>
                <a:latin typeface="Calibri" panose="020F0502020204030204" pitchFamily="34" charset="0"/>
                <a:cs typeface="Calibri" panose="020F0502020204030204" pitchFamily="34" charset="0"/>
              </a:rPr>
              <a:t>SUMMARY AND NEXT STEPS</a:t>
            </a:r>
          </a:p>
        </p:txBody>
      </p:sp>
      <p:pic>
        <p:nvPicPr>
          <p:cNvPr id="2" name="Audio 1">
            <a:hlinkClick r:id="" action="ppaction://media"/>
            <a:extLst>
              <a:ext uri="{FF2B5EF4-FFF2-40B4-BE49-F238E27FC236}">
                <a16:creationId xmlns:a16="http://schemas.microsoft.com/office/drawing/2014/main" id="{AA0AEC2B-C8F8-406F-97D8-2A9D198E5E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386670691"/>
      </p:ext>
    </p:extLst>
  </p:cSld>
  <p:clrMapOvr>
    <a:masterClrMapping/>
  </p:clrMapOvr>
  <mc:AlternateContent xmlns:mc="http://schemas.openxmlformats.org/markup-compatibility/2006" xmlns:p14="http://schemas.microsoft.com/office/powerpoint/2010/main">
    <mc:Choice Requires="p14">
      <p:transition spd="slow" p14:dur="2000" advTm="7594"/>
    </mc:Choice>
    <mc:Fallback xmlns="">
      <p:transition spd="slow" advTm="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72" y="613432"/>
            <a:ext cx="8423206" cy="648072"/>
          </a:xfrm>
        </p:spPr>
        <p:txBody>
          <a:bodyPr/>
          <a:lstStyle/>
          <a:p>
            <a:r>
              <a:rPr lang="en-US" dirty="0">
                <a:latin typeface="Calibri" panose="020F0502020204030204" pitchFamily="34" charset="0"/>
                <a:cs typeface="Calibri" panose="020F0502020204030204" pitchFamily="34" charset="0"/>
              </a:rPr>
              <a:t>Summary findings</a:t>
            </a:r>
          </a:p>
        </p:txBody>
      </p:sp>
      <p:sp>
        <p:nvSpPr>
          <p:cNvPr id="3" name="Content Placeholder 2"/>
          <p:cNvSpPr>
            <a:spLocks noGrp="1"/>
          </p:cNvSpPr>
          <p:nvPr>
            <p:ph idx="1"/>
          </p:nvPr>
        </p:nvSpPr>
        <p:spPr>
          <a:xfrm>
            <a:off x="396972" y="1203598"/>
            <a:ext cx="8495508" cy="3240360"/>
          </a:xfrm>
          <a:ln>
            <a:noFill/>
          </a:ln>
        </p:spPr>
        <p:txBody>
          <a:bodyPr/>
          <a:lstStyle/>
          <a:p>
            <a:pPr marL="179070" indent="-179070">
              <a:lnSpc>
                <a:spcPct val="120000"/>
              </a:lnSpc>
            </a:pPr>
            <a:r>
              <a:rPr lang="en-GB" sz="2000" b="1" dirty="0">
                <a:latin typeface="Calibri"/>
                <a:ea typeface="ＭＳ Ｐゴシック"/>
                <a:cs typeface="Calibri"/>
              </a:rPr>
              <a:t>Variations</a:t>
            </a:r>
            <a:r>
              <a:rPr lang="en-GB" sz="2000" dirty="0">
                <a:latin typeface="Calibri"/>
                <a:ea typeface="ＭＳ Ｐゴシック"/>
                <a:cs typeface="Calibri"/>
              </a:rPr>
              <a:t> in pay and job quality</a:t>
            </a:r>
            <a:endParaRPr lang="en-US" sz="2000" dirty="0">
              <a:latin typeface="Calibri"/>
              <a:ea typeface="ＭＳ Ｐゴシック"/>
              <a:cs typeface="Calibri"/>
            </a:endParaRPr>
          </a:p>
          <a:p>
            <a:pPr marL="179070" indent="-179070">
              <a:lnSpc>
                <a:spcPct val="120000"/>
              </a:lnSpc>
            </a:pPr>
            <a:r>
              <a:rPr lang="en-GB" sz="2000" dirty="0">
                <a:latin typeface="Calibri"/>
                <a:ea typeface="ＭＳ Ｐゴシック"/>
                <a:cs typeface="Calibri"/>
              </a:rPr>
              <a:t>Key workers and </a:t>
            </a:r>
            <a:r>
              <a:rPr lang="en-GB" sz="2000" b="1" dirty="0">
                <a:latin typeface="Calibri"/>
                <a:ea typeface="ＭＳ Ｐゴシック"/>
                <a:cs typeface="Calibri"/>
              </a:rPr>
              <a:t>‘anti-social’ hours</a:t>
            </a:r>
            <a:endParaRPr lang="en-GB" sz="2000" dirty="0">
              <a:latin typeface="Calibri"/>
              <a:ea typeface="ＭＳ Ｐゴシック"/>
              <a:cs typeface="Calibri"/>
            </a:endParaRPr>
          </a:p>
          <a:p>
            <a:pPr marL="347345" lvl="1" indent="-166370">
              <a:lnSpc>
                <a:spcPct val="120000"/>
              </a:lnSpc>
            </a:pPr>
            <a:r>
              <a:rPr lang="en-GB" sz="1800" dirty="0">
                <a:latin typeface="Calibri"/>
                <a:ea typeface="ＭＳ Ｐゴシック"/>
                <a:cs typeface="Calibri"/>
              </a:rPr>
              <a:t>Reflection of some occupations</a:t>
            </a:r>
          </a:p>
          <a:p>
            <a:pPr marL="347345" lvl="1" indent="-166370">
              <a:lnSpc>
                <a:spcPct val="120000"/>
              </a:lnSpc>
            </a:pPr>
            <a:r>
              <a:rPr lang="en-GB" sz="1800" dirty="0">
                <a:latin typeface="Calibri"/>
                <a:ea typeface="ＭＳ Ｐゴシック"/>
                <a:cs typeface="Calibri"/>
              </a:rPr>
              <a:t>Repercussions for health, sleep, social contact</a:t>
            </a:r>
          </a:p>
          <a:p>
            <a:pPr marL="179070" lvl="0" indent="-179070">
              <a:lnSpc>
                <a:spcPct val="120000"/>
              </a:lnSpc>
            </a:pPr>
            <a:r>
              <a:rPr lang="en-GB" sz="2000" dirty="0">
                <a:latin typeface="Calibri"/>
                <a:ea typeface="ＭＳ Ｐゴシック"/>
                <a:cs typeface="Calibri"/>
              </a:rPr>
              <a:t>Some occupations fare markedly </a:t>
            </a:r>
            <a:r>
              <a:rPr lang="en-GB" sz="2000" b="1" dirty="0">
                <a:latin typeface="Calibri"/>
                <a:ea typeface="ＭＳ Ｐゴシック"/>
                <a:cs typeface="Calibri"/>
              </a:rPr>
              <a:t>worse</a:t>
            </a:r>
            <a:r>
              <a:rPr lang="en-GB" sz="2000" dirty="0">
                <a:latin typeface="Calibri"/>
                <a:ea typeface="ＭＳ Ｐゴシック"/>
                <a:cs typeface="Calibri"/>
              </a:rPr>
              <a:t> than others</a:t>
            </a:r>
          </a:p>
          <a:p>
            <a:pPr lvl="0">
              <a:lnSpc>
                <a:spcPct val="120000"/>
              </a:lnSpc>
            </a:pPr>
            <a:r>
              <a:rPr lang="en-GB" sz="2000" b="1" dirty="0">
                <a:latin typeface="Calibri" panose="020F0502020204030204" pitchFamily="34" charset="0"/>
                <a:cs typeface="Calibri" panose="020F0502020204030204" pitchFamily="34" charset="0"/>
              </a:rPr>
              <a:t>Socio-demographic divisions</a:t>
            </a:r>
            <a:endParaRPr lang="en-GB" sz="2000" dirty="0">
              <a:latin typeface="Calibri" panose="020F0502020204030204" pitchFamily="34" charset="0"/>
              <a:cs typeface="Calibri" panose="020F0502020204030204" pitchFamily="34" charset="0"/>
            </a:endParaRPr>
          </a:p>
          <a:p>
            <a:pPr lvl="1">
              <a:lnSpc>
                <a:spcPct val="120000"/>
              </a:lnSpc>
            </a:pPr>
            <a:r>
              <a:rPr lang="en-GB" sz="1800" dirty="0">
                <a:latin typeface="Calibri" panose="020F0502020204030204" pitchFamily="34" charset="0"/>
                <a:cs typeface="Calibri" panose="020F0502020204030204" pitchFamily="34" charset="0"/>
              </a:rPr>
              <a:t>Gender</a:t>
            </a:r>
          </a:p>
          <a:p>
            <a:pPr lvl="1">
              <a:lnSpc>
                <a:spcPct val="120000"/>
              </a:lnSpc>
            </a:pPr>
            <a:r>
              <a:rPr lang="en-GB" sz="1800" dirty="0">
                <a:latin typeface="Calibri" panose="020F0502020204030204" pitchFamily="34" charset="0"/>
                <a:cs typeface="Calibri" panose="020F0502020204030204" pitchFamily="34" charset="0"/>
              </a:rPr>
              <a:t>Ethnic minorities</a:t>
            </a:r>
          </a:p>
          <a:p>
            <a:pPr marL="179070" lvl="0" indent="-179070">
              <a:lnSpc>
                <a:spcPct val="120000"/>
              </a:lnSpc>
            </a:pPr>
            <a:endParaRPr lang="en-GB" sz="1800" dirty="0">
              <a:latin typeface="Calibri"/>
              <a:ea typeface="ＭＳ Ｐゴシック"/>
              <a:cs typeface="Calibri"/>
            </a:endParaRPr>
          </a:p>
          <a:p>
            <a:pPr marL="179070" lvl="0" indent="-179070">
              <a:lnSpc>
                <a:spcPct val="120000"/>
              </a:lnSpc>
            </a:pPr>
            <a:endParaRPr lang="en-GB" sz="1800" dirty="0">
              <a:latin typeface="Calibri"/>
              <a:ea typeface="ＭＳ Ｐゴシック"/>
              <a:cs typeface="Calibri"/>
            </a:endParaRPr>
          </a:p>
        </p:txBody>
      </p:sp>
      <p:sp>
        <p:nvSpPr>
          <p:cNvPr id="4" name="TextBox 3">
            <a:extLst>
              <a:ext uri="{FF2B5EF4-FFF2-40B4-BE49-F238E27FC236}">
                <a16:creationId xmlns:a16="http://schemas.microsoft.com/office/drawing/2014/main" id="{9A919EB2-0887-4E42-9A90-9E95F4E64F77}"/>
              </a:ext>
            </a:extLst>
          </p:cNvPr>
          <p:cNvSpPr txBox="1"/>
          <p:nvPr/>
        </p:nvSpPr>
        <p:spPr>
          <a:xfrm>
            <a:off x="8424134" y="-781"/>
            <a:ext cx="792088" cy="246221"/>
          </a:xfrm>
          <a:prstGeom prst="rect">
            <a:avLst/>
          </a:prstGeom>
          <a:noFill/>
        </p:spPr>
        <p:txBody>
          <a:bodyPr wrap="square" rtlCol="0">
            <a:spAutoFit/>
          </a:bodyPr>
          <a:lstStyle/>
          <a:p>
            <a:r>
              <a:rPr lang="en-GB" sz="1000" dirty="0">
                <a:solidFill>
                  <a:schemeClr val="bg1"/>
                </a:solidFill>
                <a:latin typeface="Calibri" panose="020F0502020204030204" pitchFamily="34" charset="0"/>
                <a:cs typeface="Calibri" panose="020F0502020204030204" pitchFamily="34" charset="0"/>
              </a:rPr>
              <a:t>[Eric]</a:t>
            </a:r>
          </a:p>
        </p:txBody>
      </p:sp>
      <p:pic>
        <p:nvPicPr>
          <p:cNvPr id="7" name="Audio 6">
            <a:hlinkClick r:id="" action="ppaction://media"/>
            <a:extLst>
              <a:ext uri="{FF2B5EF4-FFF2-40B4-BE49-F238E27FC236}">
                <a16:creationId xmlns:a16="http://schemas.microsoft.com/office/drawing/2014/main" id="{2D72185D-C243-4990-ABDD-EA7B8883F1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837723008"/>
      </p:ext>
    </p:extLst>
  </p:cSld>
  <p:clrMapOvr>
    <a:masterClrMapping/>
  </p:clrMapOvr>
  <mc:AlternateContent xmlns:mc="http://schemas.openxmlformats.org/markup-compatibility/2006" xmlns:p14="http://schemas.microsoft.com/office/powerpoint/2010/main">
    <mc:Choice Requires="p14">
      <p:transition spd="slow" p14:dur="2000" advTm="88721"/>
    </mc:Choice>
    <mc:Fallback xmlns="">
      <p:transition spd="slow" advTm="8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72" y="613432"/>
            <a:ext cx="8423206" cy="648072"/>
          </a:xfrm>
        </p:spPr>
        <p:txBody>
          <a:bodyPr/>
          <a:lstStyle/>
          <a:p>
            <a:r>
              <a:rPr lang="en-US" dirty="0">
                <a:latin typeface="Calibri" panose="020F0502020204030204" pitchFamily="34" charset="0"/>
                <a:cs typeface="Calibri" panose="020F0502020204030204" pitchFamily="34" charset="0"/>
              </a:rPr>
              <a:t>Limitations and next steps</a:t>
            </a:r>
          </a:p>
        </p:txBody>
      </p:sp>
      <p:sp>
        <p:nvSpPr>
          <p:cNvPr id="3" name="Content Placeholder 2"/>
          <p:cNvSpPr>
            <a:spLocks noGrp="1"/>
          </p:cNvSpPr>
          <p:nvPr>
            <p:ph idx="1"/>
          </p:nvPr>
        </p:nvSpPr>
        <p:spPr>
          <a:xfrm>
            <a:off x="396972" y="1170336"/>
            <a:ext cx="8495508" cy="3816424"/>
          </a:xfrm>
          <a:ln>
            <a:noFill/>
          </a:ln>
        </p:spPr>
        <p:txBody>
          <a:bodyPr/>
          <a:lstStyle/>
          <a:p>
            <a:pPr>
              <a:lnSpc>
                <a:spcPct val="120000"/>
              </a:lnSpc>
            </a:pPr>
            <a:r>
              <a:rPr lang="en-GB" sz="2000" b="1" dirty="0">
                <a:latin typeface="Calibri" panose="020F0502020204030204" pitchFamily="34" charset="0"/>
                <a:cs typeface="Calibri" panose="020F0502020204030204" pitchFamily="34" charset="0"/>
              </a:rPr>
              <a:t>Limitations</a:t>
            </a:r>
            <a:r>
              <a:rPr lang="en-GB" sz="2000" dirty="0">
                <a:latin typeface="Calibri" panose="020F0502020204030204" pitchFamily="34" charset="0"/>
                <a:cs typeface="Calibri" panose="020F0502020204030204" pitchFamily="34" charset="0"/>
              </a:rPr>
              <a:t> of this (quickly produced) research</a:t>
            </a:r>
          </a:p>
          <a:p>
            <a:pPr lvl="1">
              <a:lnSpc>
                <a:spcPct val="120000"/>
              </a:lnSpc>
            </a:pPr>
            <a:r>
              <a:rPr lang="en-GB" sz="1600" dirty="0">
                <a:latin typeface="Calibri" panose="020F0502020204030204" pitchFamily="34" charset="0"/>
                <a:cs typeface="Calibri" panose="020F0502020204030204" pitchFamily="34" charset="0"/>
              </a:rPr>
              <a:t>Limited range of job quality indicators and occupations</a:t>
            </a:r>
          </a:p>
          <a:p>
            <a:pPr lvl="1">
              <a:lnSpc>
                <a:spcPct val="120000"/>
              </a:lnSpc>
            </a:pPr>
            <a:r>
              <a:rPr lang="en-GB" sz="1600" dirty="0">
                <a:latin typeface="Calibri" panose="020F0502020204030204" pitchFamily="34" charset="0"/>
                <a:cs typeface="Calibri" panose="020F0502020204030204" pitchFamily="34" charset="0"/>
              </a:rPr>
              <a:t>Some indicators correlated</a:t>
            </a:r>
          </a:p>
          <a:p>
            <a:pPr>
              <a:lnSpc>
                <a:spcPct val="120000"/>
              </a:lnSpc>
            </a:pPr>
            <a:r>
              <a:rPr lang="en-GB" sz="2200" dirty="0">
                <a:latin typeface="Calibri" panose="020F0502020204030204" pitchFamily="34" charset="0"/>
                <a:cs typeface="Calibri" panose="020F0502020204030204" pitchFamily="34" charset="0"/>
              </a:rPr>
              <a:t>Next steps</a:t>
            </a:r>
          </a:p>
          <a:p>
            <a:pPr lvl="1">
              <a:lnSpc>
                <a:spcPct val="120000"/>
              </a:lnSpc>
            </a:pPr>
            <a:r>
              <a:rPr lang="en-GB" sz="1600" dirty="0">
                <a:latin typeface="Calibri" panose="020F0502020204030204" pitchFamily="34" charset="0"/>
                <a:cs typeface="Calibri" panose="020F0502020204030204" pitchFamily="34" charset="0"/>
              </a:rPr>
              <a:t>Annual Population Survey has more indicators of job quality</a:t>
            </a:r>
          </a:p>
          <a:p>
            <a:pPr lvl="1">
              <a:lnSpc>
                <a:spcPct val="120000"/>
              </a:lnSpc>
            </a:pPr>
            <a:r>
              <a:rPr lang="en-GB" sz="1600" dirty="0">
                <a:latin typeface="Calibri" panose="020F0502020204030204" pitchFamily="34" charset="0"/>
                <a:cs typeface="Calibri" panose="020F0502020204030204" pitchFamily="34" charset="0"/>
              </a:rPr>
              <a:t>‘Good Work’ measure/index</a:t>
            </a:r>
          </a:p>
          <a:p>
            <a:pPr lvl="1">
              <a:lnSpc>
                <a:spcPct val="120000"/>
              </a:lnSpc>
            </a:pPr>
            <a:r>
              <a:rPr lang="en-GB" sz="1600" dirty="0">
                <a:latin typeface="Calibri" panose="020F0502020204030204" pitchFamily="34" charset="0"/>
                <a:cs typeface="Calibri" panose="020F0502020204030204" pitchFamily="34" charset="0"/>
              </a:rPr>
              <a:t>Sector level analysis (using ONS definition)</a:t>
            </a:r>
          </a:p>
          <a:p>
            <a:pPr lvl="1">
              <a:lnSpc>
                <a:spcPct val="120000"/>
              </a:lnSpc>
            </a:pPr>
            <a:r>
              <a:rPr lang="en-GB" sz="1600" dirty="0">
                <a:latin typeface="Calibri" panose="020F0502020204030204" pitchFamily="34" charset="0"/>
                <a:cs typeface="Calibri" panose="020F0502020204030204" pitchFamily="34" charset="0"/>
              </a:rPr>
              <a:t>Compare keyworkers’ job quality, and wellbeing, in the pandemic</a:t>
            </a:r>
          </a:p>
          <a:p>
            <a:pPr>
              <a:lnSpc>
                <a:spcPct val="120000"/>
              </a:lnSpc>
            </a:pPr>
            <a:r>
              <a:rPr lang="en-GB" sz="2000" dirty="0">
                <a:latin typeface="Calibri" panose="020F0502020204030204" pitchFamily="34" charset="0"/>
                <a:cs typeface="Calibri" panose="020F0502020204030204" pitchFamily="34" charset="0"/>
              </a:rPr>
              <a:t>Explore socio-demographic/economic </a:t>
            </a:r>
            <a:r>
              <a:rPr lang="en-GB" sz="2000" b="1" dirty="0">
                <a:latin typeface="Calibri" panose="020F0502020204030204" pitchFamily="34" charset="0"/>
                <a:cs typeface="Calibri" panose="020F0502020204030204" pitchFamily="34" charset="0"/>
              </a:rPr>
              <a:t>inequalities</a:t>
            </a:r>
            <a:r>
              <a:rPr lang="en-GB" sz="2000" dirty="0">
                <a:latin typeface="Calibri" panose="020F0502020204030204" pitchFamily="34" charset="0"/>
                <a:cs typeface="Calibri" panose="020F0502020204030204" pitchFamily="34" charset="0"/>
              </a:rPr>
              <a:t> in more depth</a:t>
            </a:r>
          </a:p>
          <a:p>
            <a:pPr lvl="1">
              <a:lnSpc>
                <a:spcPct val="120000"/>
              </a:lnSpc>
            </a:pPr>
            <a:r>
              <a:rPr lang="en-GB" sz="1600" dirty="0">
                <a:latin typeface="Calibri" panose="020F0502020204030204" pitchFamily="34" charset="0"/>
                <a:cs typeface="Calibri" panose="020F0502020204030204" pitchFamily="34" charset="0"/>
              </a:rPr>
              <a:t>Gender, Ethnicity, Class</a:t>
            </a:r>
          </a:p>
          <a:p>
            <a:pPr>
              <a:lnSpc>
                <a:spcPct val="120000"/>
              </a:lnSpc>
            </a:pPr>
            <a:r>
              <a:rPr lang="en-GB" sz="2000" dirty="0">
                <a:latin typeface="Calibri" panose="020F0502020204030204" pitchFamily="34" charset="0"/>
                <a:cs typeface="Calibri" panose="020F0502020204030204" pitchFamily="34" charset="0"/>
              </a:rPr>
              <a:t>Explore duration and changes in quality of work (Nhlanhla’s PhD)</a:t>
            </a:r>
          </a:p>
          <a:p>
            <a:pPr>
              <a:lnSpc>
                <a:spcPct val="120000"/>
              </a:lnSpc>
            </a:pPr>
            <a:endParaRPr lang="en-GB" sz="1800" dirty="0">
              <a:latin typeface="Calibri" panose="020F0502020204030204" pitchFamily="34" charset="0"/>
              <a:cs typeface="Calibri" panose="020F0502020204030204" pitchFamily="34" charset="0"/>
            </a:endParaRPr>
          </a:p>
          <a:p>
            <a:pPr>
              <a:lnSpc>
                <a:spcPct val="120000"/>
              </a:lnSpc>
            </a:pPr>
            <a:endParaRPr lang="en-GB" sz="18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666A863-5B69-4426-ADDF-7B6B62DA2654}"/>
              </a:ext>
            </a:extLst>
          </p:cNvPr>
          <p:cNvSpPr txBox="1"/>
          <p:nvPr/>
        </p:nvSpPr>
        <p:spPr>
          <a:xfrm>
            <a:off x="8424134" y="-781"/>
            <a:ext cx="792088" cy="246221"/>
          </a:xfrm>
          <a:prstGeom prst="rect">
            <a:avLst/>
          </a:prstGeom>
          <a:noFill/>
        </p:spPr>
        <p:txBody>
          <a:bodyPr wrap="square" rtlCol="0">
            <a:spAutoFit/>
          </a:bodyPr>
          <a:lstStyle/>
          <a:p>
            <a:r>
              <a:rPr lang="en-GB" sz="1000" dirty="0">
                <a:solidFill>
                  <a:schemeClr val="bg1"/>
                </a:solidFill>
                <a:latin typeface="Calibri" panose="020F0502020204030204" pitchFamily="34" charset="0"/>
                <a:cs typeface="Calibri" panose="020F0502020204030204" pitchFamily="34" charset="0"/>
              </a:rPr>
              <a:t>[Eric]</a:t>
            </a:r>
          </a:p>
        </p:txBody>
      </p:sp>
      <p:pic>
        <p:nvPicPr>
          <p:cNvPr id="6" name="Audio 5">
            <a:hlinkClick r:id="" action="ppaction://media"/>
            <a:extLst>
              <a:ext uri="{FF2B5EF4-FFF2-40B4-BE49-F238E27FC236}">
                <a16:creationId xmlns:a16="http://schemas.microsoft.com/office/drawing/2014/main" id="{9EE5EC7B-72D3-49C9-AF52-3681406053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750512873"/>
      </p:ext>
    </p:extLst>
  </p:cSld>
  <p:clrMapOvr>
    <a:masterClrMapping/>
  </p:clrMapOvr>
  <mc:AlternateContent xmlns:mc="http://schemas.openxmlformats.org/markup-compatibility/2006" xmlns:p14="http://schemas.microsoft.com/office/powerpoint/2010/main">
    <mc:Choice Requires="p14">
      <p:transition spd="slow" p14:dur="2000" advTm="125784"/>
    </mc:Choice>
    <mc:Fallback xmlns="">
      <p:transition spd="slow" advTm="12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553323" y="591612"/>
            <a:ext cx="6408712" cy="3318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200" b="1">
                <a:solidFill>
                  <a:schemeClr val="tx2"/>
                </a:solidFill>
                <a:latin typeface="Arial" pitchFamily="-110" charset="0"/>
              </a:defRPr>
            </a:lvl6pPr>
            <a:lvl7pPr marL="914400" algn="l" rtl="0" eaLnBrk="1" fontAlgn="base" hangingPunct="1">
              <a:spcBef>
                <a:spcPct val="0"/>
              </a:spcBef>
              <a:spcAft>
                <a:spcPct val="0"/>
              </a:spcAft>
              <a:defRPr sz="2200" b="1">
                <a:solidFill>
                  <a:schemeClr val="tx2"/>
                </a:solidFill>
                <a:latin typeface="Arial" pitchFamily="-110" charset="0"/>
              </a:defRPr>
            </a:lvl7pPr>
            <a:lvl8pPr marL="1371600" algn="l" rtl="0" eaLnBrk="1" fontAlgn="base" hangingPunct="1">
              <a:spcBef>
                <a:spcPct val="0"/>
              </a:spcBef>
              <a:spcAft>
                <a:spcPct val="0"/>
              </a:spcAft>
              <a:defRPr sz="2200" b="1">
                <a:solidFill>
                  <a:schemeClr val="tx2"/>
                </a:solidFill>
                <a:latin typeface="Arial" pitchFamily="-110" charset="0"/>
              </a:defRPr>
            </a:lvl8pPr>
            <a:lvl9pPr marL="1828800" algn="l" rtl="0" eaLnBrk="1" fontAlgn="base" hangingPunct="1">
              <a:spcBef>
                <a:spcPct val="0"/>
              </a:spcBef>
              <a:spcAft>
                <a:spcPct val="0"/>
              </a:spcAft>
              <a:defRPr sz="2200" b="1">
                <a:solidFill>
                  <a:schemeClr val="tx2"/>
                </a:solidFill>
                <a:latin typeface="Arial" pitchFamily="-110" charset="0"/>
              </a:defRPr>
            </a:lvl9pPr>
          </a:lstStyle>
          <a:p>
            <a:r>
              <a:rPr lang="en-GB" sz="1200" b="0" dirty="0">
                <a:solidFill>
                  <a:schemeClr val="bg1"/>
                </a:solidFill>
                <a:latin typeface="Calibri"/>
                <a:ea typeface="ＭＳ Ｐゴシック"/>
                <a:cs typeface="Arial"/>
              </a:rPr>
              <a:t>Barnes, M., Ndebele, N. and Harrison, E. (2020) </a:t>
            </a:r>
            <a:r>
              <a:rPr lang="en-GB" sz="1200" i="1" dirty="0">
                <a:solidFill>
                  <a:schemeClr val="bg1"/>
                </a:solidFill>
                <a:latin typeface="Calibri"/>
                <a:ea typeface="ＭＳ Ｐゴシック"/>
                <a:cs typeface="Calibri"/>
              </a:rPr>
              <a:t>The job quality of key worker employees: Analysis of the Labour Force Survey</a:t>
            </a:r>
            <a:r>
              <a:rPr lang="en-GB" sz="1200" dirty="0">
                <a:solidFill>
                  <a:schemeClr val="bg1"/>
                </a:solidFill>
                <a:latin typeface="Calibri"/>
                <a:ea typeface="ＭＳ Ｐゴシック"/>
                <a:cs typeface="Calibri"/>
              </a:rPr>
              <a:t>, Working Paper, London: City, University of London</a:t>
            </a:r>
            <a:endParaRPr lang="en-GB" sz="1200" b="0" dirty="0">
              <a:solidFill>
                <a:schemeClr val="bg1"/>
              </a:solidFill>
              <a:latin typeface="Calibri"/>
              <a:ea typeface="+mj-lt"/>
              <a:cs typeface="+mj-lt"/>
            </a:endParaRPr>
          </a:p>
          <a:p>
            <a:endParaRPr lang="en-GB" sz="1200" b="0" dirty="0">
              <a:solidFill>
                <a:schemeClr val="bg1"/>
              </a:solidFill>
              <a:latin typeface="Calibri"/>
              <a:ea typeface="ＭＳ Ｐゴシック"/>
            </a:endParaRPr>
          </a:p>
          <a:p>
            <a:r>
              <a:rPr lang="en-GB" sz="1200" b="0" dirty="0">
                <a:solidFill>
                  <a:schemeClr val="bg1"/>
                </a:solidFill>
                <a:latin typeface="Calibri"/>
                <a:ea typeface="ＭＳ Ｐゴシック"/>
              </a:rPr>
              <a:t>Available to download here</a:t>
            </a:r>
            <a:r>
              <a:rPr lang="en-GB" sz="1200" b="0" dirty="0">
                <a:solidFill>
                  <a:schemeClr val="bg1"/>
                </a:solidFill>
                <a:latin typeface="Calibri"/>
                <a:ea typeface="+mj-lt"/>
                <a:cs typeface="+mj-lt"/>
              </a:rPr>
              <a:t> </a:t>
            </a:r>
            <a:r>
              <a:rPr lang="en-GB" sz="1200" b="0" dirty="0">
                <a:solidFill>
                  <a:schemeClr val="bg1"/>
                </a:solidFill>
                <a:latin typeface="Calibri"/>
                <a:ea typeface="+mj-lt"/>
                <a:cs typeface="+mj-lt"/>
                <a:hlinkClick r:id="rId4"/>
              </a:rPr>
              <a:t>https://openaccess.city.ac.uk/id/eprint/24254/</a:t>
            </a:r>
            <a:endParaRPr lang="en-GB" sz="1200" b="0" dirty="0">
              <a:solidFill>
                <a:schemeClr val="bg1"/>
              </a:solidFill>
              <a:latin typeface="Calibri"/>
              <a:ea typeface="ＭＳ Ｐゴシック"/>
            </a:endParaRPr>
          </a:p>
          <a:p>
            <a:endParaRPr lang="en-GB" sz="1200" b="0" dirty="0">
              <a:solidFill>
                <a:schemeClr val="bg1"/>
              </a:solidFill>
              <a:latin typeface="Calibri"/>
              <a:ea typeface="ＭＳ Ｐゴシック"/>
            </a:endParaRPr>
          </a:p>
          <a:p>
            <a:r>
              <a:rPr lang="en-GB" sz="1200" b="0" dirty="0">
                <a:solidFill>
                  <a:schemeClr val="bg1"/>
                </a:solidFill>
                <a:latin typeface="Calibri"/>
                <a:ea typeface="ＭＳ Ｐゴシック"/>
                <a:cs typeface="Calibri"/>
              </a:rPr>
              <a:t>Matt.Barnes@city.ac.uk </a:t>
            </a:r>
            <a:endParaRPr lang="en-GB" sz="1200" b="0" dirty="0">
              <a:solidFill>
                <a:schemeClr val="bg1"/>
              </a:solidFill>
              <a:ea typeface="+mj-lt"/>
              <a:cs typeface="+mj-lt"/>
            </a:endParaRPr>
          </a:p>
          <a:p>
            <a:r>
              <a:rPr lang="en-GB" sz="1200" b="0" dirty="0">
                <a:solidFill>
                  <a:schemeClr val="bg1"/>
                </a:solidFill>
                <a:latin typeface="Calibri"/>
                <a:ea typeface="ＭＳ Ｐゴシック"/>
                <a:cs typeface="Calibri"/>
              </a:rPr>
              <a:t>Nhlanhla.Ndebele.2@city.ac.uk</a:t>
            </a:r>
            <a:endParaRPr lang="en-US" sz="1200" b="0" dirty="0">
              <a:solidFill>
                <a:schemeClr val="bg1"/>
              </a:solidFill>
              <a:ea typeface="+mj-lt"/>
              <a:cs typeface="+mj-lt"/>
            </a:endParaRPr>
          </a:p>
          <a:p>
            <a:r>
              <a:rPr lang="en-GB" sz="1200" b="0" dirty="0">
                <a:solidFill>
                  <a:schemeClr val="bg1"/>
                </a:solidFill>
                <a:latin typeface="Calibri"/>
                <a:ea typeface="ＭＳ Ｐゴシック"/>
                <a:cs typeface="Calibri"/>
              </a:rPr>
              <a:t>Eric.Harrison.2@city.ac.uk</a:t>
            </a:r>
            <a:endParaRPr lang="en-GB" sz="1200" dirty="0">
              <a:solidFill>
                <a:schemeClr val="bg1"/>
              </a:solidFill>
              <a:latin typeface="Calibri"/>
              <a:cs typeface="Calibri"/>
            </a:endParaRPr>
          </a:p>
          <a:p>
            <a:endParaRPr lang="en-GB" sz="1200" b="0" dirty="0">
              <a:solidFill>
                <a:schemeClr val="bg1"/>
              </a:solidFill>
              <a:latin typeface="Calibri"/>
              <a:ea typeface="ＭＳ Ｐゴシック"/>
            </a:endParaRPr>
          </a:p>
          <a:p>
            <a:r>
              <a:rPr lang="en-GB" sz="1200" b="0" dirty="0">
                <a:solidFill>
                  <a:schemeClr val="bg1"/>
                </a:solidFill>
                <a:latin typeface="Calibri"/>
                <a:ea typeface="ＭＳ Ｐゴシック"/>
              </a:rPr>
              <a:t>City</a:t>
            </a:r>
            <a:r>
              <a:rPr lang="en-GB" sz="1200" b="0" i="0" u="none" strike="noStrike" kern="1200" baseline="0" dirty="0">
                <a:solidFill>
                  <a:schemeClr val="bg1"/>
                </a:solidFill>
                <a:latin typeface="Calibri"/>
                <a:ea typeface="ＭＳ Ｐゴシック"/>
              </a:rPr>
              <a:t>, University of London</a:t>
            </a:r>
            <a:endParaRPr lang="en-GB" sz="1200" dirty="0">
              <a:solidFill>
                <a:schemeClr val="bg1"/>
              </a:solidFill>
              <a:latin typeface="Calibri"/>
            </a:endParaRPr>
          </a:p>
          <a:p>
            <a:pPr rtl="0"/>
            <a:r>
              <a:rPr lang="en-GB" sz="1200" b="0" i="0" u="none" strike="noStrike" kern="1200" baseline="0" dirty="0">
                <a:solidFill>
                  <a:schemeClr val="bg1"/>
                </a:solidFill>
                <a:latin typeface="Calibri"/>
                <a:ea typeface="ＭＳ Ｐゴシック"/>
              </a:rPr>
              <a:t>Northampton Square</a:t>
            </a:r>
          </a:p>
          <a:p>
            <a:pPr rtl="0"/>
            <a:r>
              <a:rPr lang="en-GB" sz="1200" b="0" i="0" u="none" strike="noStrike" kern="1200" baseline="0" dirty="0">
                <a:solidFill>
                  <a:schemeClr val="bg1"/>
                </a:solidFill>
                <a:latin typeface="Calibri"/>
                <a:ea typeface="ＭＳ Ｐゴシック"/>
              </a:rPr>
              <a:t>London</a:t>
            </a:r>
          </a:p>
          <a:p>
            <a:pPr rtl="0"/>
            <a:r>
              <a:rPr lang="en-GB" sz="1200" b="0" i="0" u="none" strike="noStrike" kern="1200" baseline="0" dirty="0">
                <a:solidFill>
                  <a:schemeClr val="bg1"/>
                </a:solidFill>
                <a:latin typeface="Calibri"/>
                <a:ea typeface="ＭＳ Ｐゴシック"/>
              </a:rPr>
              <a:t>EC1V 0HB</a:t>
            </a:r>
          </a:p>
          <a:p>
            <a:pPr rtl="0"/>
            <a:r>
              <a:rPr lang="en-GB" sz="1200" b="0" i="0" u="none" strike="noStrike" kern="1200" baseline="0" dirty="0">
                <a:solidFill>
                  <a:schemeClr val="bg1"/>
                </a:solidFill>
                <a:latin typeface="Calibri"/>
                <a:ea typeface="ＭＳ Ｐゴシック"/>
              </a:rPr>
              <a:t>United Kingdom</a:t>
            </a:r>
          </a:p>
          <a:p>
            <a:pPr rtl="0"/>
            <a:endParaRPr lang="en-GB" sz="1200" b="0" i="0" u="none" strike="noStrike" kern="1200" baseline="0" dirty="0">
              <a:solidFill>
                <a:schemeClr val="bg1"/>
              </a:solidFill>
              <a:latin typeface="Calibri"/>
              <a:ea typeface="ＭＳ Ｐゴシック" pitchFamily="-65" charset="-128"/>
            </a:endParaRPr>
          </a:p>
          <a:p>
            <a:pPr rtl="0"/>
            <a:r>
              <a:rPr lang="en-GB" sz="1200" b="0" dirty="0">
                <a:solidFill>
                  <a:schemeClr val="bg1"/>
                </a:solidFill>
                <a:latin typeface="Calibri"/>
                <a:ea typeface="ＭＳ Ｐゴシック"/>
              </a:rPr>
              <a:t>www.city.ac.uk/sociology</a:t>
            </a:r>
            <a:endParaRPr lang="en-GB" sz="1200" b="0" i="0" u="none" strike="noStrike" kern="1200" baseline="0" dirty="0">
              <a:solidFill>
                <a:schemeClr val="bg1"/>
              </a:solidFill>
              <a:latin typeface="Calibri"/>
              <a:ea typeface="ＭＳ Ｐゴシック"/>
            </a:endParaRPr>
          </a:p>
          <a:p>
            <a:r>
              <a:rPr lang="en-GB" sz="1200" b="0" dirty="0">
                <a:solidFill>
                  <a:schemeClr val="bg1"/>
                </a:solidFill>
                <a:latin typeface="Calibri"/>
                <a:ea typeface="ＭＳ Ｐゴシック"/>
              </a:rPr>
              <a:t>www.city.ac.uk/about/schools/arts-social-sciences/sociology/city-q-step-centre</a:t>
            </a:r>
            <a:endParaRPr lang="en-US" sz="1200" b="0" kern="0" baseline="0" dirty="0">
              <a:solidFill>
                <a:schemeClr val="bg1"/>
              </a:solidFill>
              <a:latin typeface="Calibri"/>
              <a:ea typeface="ＭＳ Ｐゴシック"/>
            </a:endParaRPr>
          </a:p>
        </p:txBody>
      </p:sp>
      <p:pic>
        <p:nvPicPr>
          <p:cNvPr id="2" name="Audio 1">
            <a:hlinkClick r:id="" action="ppaction://media"/>
            <a:extLst>
              <a:ext uri="{FF2B5EF4-FFF2-40B4-BE49-F238E27FC236}">
                <a16:creationId xmlns:a16="http://schemas.microsoft.com/office/drawing/2014/main" id="{566BB277-81A2-4901-936F-4EEE52E1BC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181966935"/>
      </p:ext>
    </p:extLst>
  </p:cSld>
  <p:clrMapOvr>
    <a:masterClrMapping/>
  </p:clrMapOvr>
  <mc:AlternateContent xmlns:mc="http://schemas.openxmlformats.org/markup-compatibility/2006" xmlns:p14="http://schemas.microsoft.com/office/powerpoint/2010/main">
    <mc:Choice Requires="p14">
      <p:transition spd="slow" p14:dur="2000" advTm="29601"/>
    </mc:Choice>
    <mc:Fallback xmlns="">
      <p:transition spd="slow" advTm="29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72" y="613432"/>
            <a:ext cx="8423206" cy="648072"/>
          </a:xfrm>
        </p:spPr>
        <p:txBody>
          <a:bodyPr/>
          <a:lstStyle/>
          <a:p>
            <a:r>
              <a:rPr lang="en-US" dirty="0">
                <a:latin typeface="Calibri" panose="020F0502020204030204" pitchFamily="34" charset="0"/>
                <a:cs typeface="Calibri" panose="020F0502020204030204" pitchFamily="34" charset="0"/>
              </a:rPr>
              <a:t>Key workers and the pandemic</a:t>
            </a:r>
          </a:p>
        </p:txBody>
      </p:sp>
      <p:sp>
        <p:nvSpPr>
          <p:cNvPr id="3" name="Content Placeholder 2"/>
          <p:cNvSpPr>
            <a:spLocks noGrp="1"/>
          </p:cNvSpPr>
          <p:nvPr>
            <p:ph idx="1"/>
          </p:nvPr>
        </p:nvSpPr>
        <p:spPr>
          <a:xfrm>
            <a:off x="395316" y="1252652"/>
            <a:ext cx="7273028" cy="977948"/>
          </a:xfrm>
        </p:spPr>
        <p:txBody>
          <a:bodyPr/>
          <a:lstStyle/>
          <a:p>
            <a:pPr>
              <a:lnSpc>
                <a:spcPct val="110000"/>
              </a:lnSpc>
            </a:pPr>
            <a:r>
              <a:rPr lang="en-GB" sz="2000" b="1" dirty="0">
                <a:latin typeface="Calibri" panose="020F0502020204030204" pitchFamily="34" charset="0"/>
                <a:cs typeface="Calibri" panose="020F0502020204030204" pitchFamily="34" charset="0"/>
              </a:rPr>
              <a:t>Key workers </a:t>
            </a:r>
            <a:r>
              <a:rPr lang="en-GB" sz="2000" dirty="0">
                <a:latin typeface="Calibri" panose="020F0502020204030204" pitchFamily="34" charset="0"/>
                <a:cs typeface="Calibri" panose="020F0502020204030204" pitchFamily="34" charset="0"/>
              </a:rPr>
              <a:t>critical to running the country during pandemic</a:t>
            </a:r>
          </a:p>
          <a:p>
            <a:pPr>
              <a:lnSpc>
                <a:spcPct val="110000"/>
              </a:lnSpc>
            </a:pPr>
            <a:r>
              <a:rPr lang="en-GB" sz="2000" b="1" dirty="0">
                <a:latin typeface="Calibri" panose="020F0502020204030204" pitchFamily="34" charset="0"/>
                <a:cs typeface="Calibri" panose="020F0502020204030204" pitchFamily="34" charset="0"/>
              </a:rPr>
              <a:t>Challenging</a:t>
            </a:r>
            <a:r>
              <a:rPr lang="en-GB" sz="2000" dirty="0">
                <a:latin typeface="Calibri" panose="020F0502020204030204" pitchFamily="34" charset="0"/>
                <a:cs typeface="Calibri" panose="020F0502020204030204" pitchFamily="34" charset="0"/>
              </a:rPr>
              <a:t> work conditions e.g. health and mortality risks of frontline workers</a:t>
            </a:r>
            <a:r>
              <a:rPr lang="en-GB" sz="1000" dirty="0">
                <a:latin typeface="Calibri" panose="020F0502020204030204" pitchFamily="34" charset="0"/>
                <a:cs typeface="Calibri" panose="020F0502020204030204" pitchFamily="34" charset="0"/>
              </a:rPr>
              <a:t> (Kikuchi and Khurana, </a:t>
            </a:r>
            <a:r>
              <a:rPr lang="en-GB" sz="1000" u="sng"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xmlns="" val="tx"/>
                    </a:ext>
                  </a:extLst>
                </a:hlinkClick>
              </a:rPr>
              <a:t>2020</a:t>
            </a:r>
            <a:r>
              <a:rPr lang="en-GB" sz="1000" u="sng" dirty="0">
                <a:latin typeface="Calibri" panose="020F0502020204030204" pitchFamily="34" charset="0"/>
                <a:cs typeface="Calibri" panose="020F0502020204030204" pitchFamily="34" charset="0"/>
              </a:rPr>
              <a:t>;</a:t>
            </a:r>
            <a:r>
              <a:rPr lang="en-GB" sz="1000" dirty="0">
                <a:latin typeface="Calibri" panose="020F0502020204030204" pitchFamily="34" charset="0"/>
                <a:cs typeface="Calibri" panose="020F0502020204030204" pitchFamily="34" charset="0"/>
              </a:rPr>
              <a:t> ONS, </a:t>
            </a:r>
            <a:r>
              <a:rPr lang="en-GB" sz="1000" u="sng"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xmlns="" val="tx"/>
                    </a:ext>
                  </a:extLst>
                </a:hlinkClick>
              </a:rPr>
              <a:t>2020</a:t>
            </a:r>
            <a:r>
              <a:rPr lang="en-GB" sz="10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188DBF87-4DBC-4D01-9660-655BC844F148}"/>
              </a:ext>
            </a:extLst>
          </p:cNvPr>
          <p:cNvPicPr>
            <a:picLocks noChangeAspect="1"/>
          </p:cNvPicPr>
          <p:nvPr/>
        </p:nvPicPr>
        <p:blipFill>
          <a:blip r:embed="rId6"/>
          <a:stretch>
            <a:fillRect/>
          </a:stretch>
        </p:blipFill>
        <p:spPr>
          <a:xfrm>
            <a:off x="7325075" y="-6187"/>
            <a:ext cx="1818925" cy="1617167"/>
          </a:xfrm>
          <a:prstGeom prst="rect">
            <a:avLst/>
          </a:prstGeom>
        </p:spPr>
      </p:pic>
      <p:sp>
        <p:nvSpPr>
          <p:cNvPr id="5" name="Content Placeholder 2">
            <a:extLst>
              <a:ext uri="{FF2B5EF4-FFF2-40B4-BE49-F238E27FC236}">
                <a16:creationId xmlns:a16="http://schemas.microsoft.com/office/drawing/2014/main" id="{4982E1EA-9FD4-4F26-8B57-5D6020548652}"/>
              </a:ext>
            </a:extLst>
          </p:cNvPr>
          <p:cNvSpPr txBox="1">
            <a:spLocks/>
          </p:cNvSpPr>
          <p:nvPr/>
        </p:nvSpPr>
        <p:spPr bwMode="auto">
          <a:xfrm>
            <a:off x="395316" y="2283718"/>
            <a:ext cx="5472828" cy="2970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9386" indent="-179386" algn="l" rtl="0" eaLnBrk="1" fontAlgn="base" hangingPunct="1">
              <a:spcBef>
                <a:spcPct val="0"/>
              </a:spcBef>
              <a:spcAft>
                <a:spcPct val="0"/>
              </a:spcAft>
              <a:buClr>
                <a:srgbClr val="C9122B"/>
              </a:buClr>
              <a:buSzPct val="90000"/>
              <a:buFont typeface="Wingdings" panose="05000000000000000000" pitchFamily="2" charset="2"/>
              <a:buChar char="§"/>
              <a:defRPr sz="2400">
                <a:solidFill>
                  <a:schemeClr val="tx1"/>
                </a:solidFill>
                <a:latin typeface="+mn-lt"/>
                <a:ea typeface="ＭＳ Ｐゴシック" pitchFamily="-65" charset="-128"/>
                <a:cs typeface="ＭＳ Ｐゴシック" pitchFamily="-65" charset="-128"/>
              </a:defRPr>
            </a:lvl1pPr>
            <a:lvl2pPr marL="347659" indent="-166686" algn="l" rtl="0" eaLnBrk="1" fontAlgn="base" hangingPunct="1">
              <a:spcBef>
                <a:spcPct val="0"/>
              </a:spcBef>
              <a:spcAft>
                <a:spcPct val="0"/>
              </a:spcAft>
              <a:buClr>
                <a:srgbClr val="C9122B"/>
              </a:buClr>
              <a:buFont typeface="Wingdings" panose="05000000000000000000" pitchFamily="2" charset="2"/>
              <a:buChar char="§"/>
              <a:defRPr sz="2200">
                <a:solidFill>
                  <a:schemeClr val="tx1"/>
                </a:solidFill>
                <a:latin typeface="+mn-lt"/>
                <a:ea typeface="ＭＳ Ｐゴシック" pitchFamily="-110" charset="-128"/>
              </a:defRPr>
            </a:lvl2pPr>
            <a:lvl3pPr marL="538158" indent="-188911" algn="l" rtl="0" eaLnBrk="1" fontAlgn="base" hangingPunct="1">
              <a:spcBef>
                <a:spcPct val="0"/>
              </a:spcBef>
              <a:spcAft>
                <a:spcPct val="0"/>
              </a:spcAft>
              <a:buClr>
                <a:srgbClr val="C9122B"/>
              </a:buClr>
              <a:buSzPct val="108000"/>
              <a:buFont typeface="Wingdings" panose="05000000000000000000" pitchFamily="2" charset="2"/>
              <a:buChar char="§"/>
              <a:defRPr sz="2000">
                <a:solidFill>
                  <a:schemeClr val="tx1"/>
                </a:solidFill>
                <a:latin typeface="+mn-lt"/>
                <a:ea typeface="ＭＳ Ｐゴシック" pitchFamily="-110" charset="-128"/>
              </a:defRPr>
            </a:lvl3pPr>
            <a:lvl4pPr marL="712781" indent="-173037" algn="l" rtl="0" eaLnBrk="1" fontAlgn="base" hangingPunct="1">
              <a:spcBef>
                <a:spcPct val="0"/>
              </a:spcBef>
              <a:spcAft>
                <a:spcPct val="0"/>
              </a:spcAft>
              <a:buClr>
                <a:srgbClr val="C9122B"/>
              </a:buClr>
              <a:buSzPct val="115000"/>
              <a:buFont typeface="Wingdings" panose="05000000000000000000" pitchFamily="2" charset="2"/>
              <a:buChar char="§"/>
              <a:defRPr sz="1800">
                <a:solidFill>
                  <a:schemeClr val="tx1"/>
                </a:solidFill>
                <a:latin typeface="+mn-lt"/>
                <a:ea typeface="ＭＳ Ｐゴシック" pitchFamily="-110" charset="-128"/>
              </a:defRPr>
            </a:lvl4pPr>
            <a:lvl5pPr marL="899991" indent="-183598" algn="l" rtl="0" eaLnBrk="1" fontAlgn="base" hangingPunct="1">
              <a:spcBef>
                <a:spcPct val="0"/>
              </a:spcBef>
              <a:spcAft>
                <a:spcPct val="0"/>
              </a:spcAft>
              <a:buClr>
                <a:srgbClr val="C9122B"/>
              </a:buClr>
              <a:buSzPct val="110000"/>
              <a:buFont typeface="Wingdings" panose="05000000000000000000" pitchFamily="2" charset="2"/>
              <a:buChar char="§"/>
              <a:defRPr sz="1800">
                <a:solidFill>
                  <a:schemeClr val="tx1"/>
                </a:solidFill>
                <a:latin typeface="+mn-lt"/>
                <a:ea typeface="ＭＳ Ｐゴシック" pitchFamily="-110" charset="-128"/>
              </a:defRPr>
            </a:lvl5pPr>
            <a:lvl6pPr marL="1355711"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6pPr>
            <a:lvl7pPr marL="1812907"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7pPr>
            <a:lvl8pPr marL="2270102"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8pPr>
            <a:lvl9pPr marL="2727298"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9pPr>
          </a:lstStyle>
          <a:p>
            <a:pPr>
              <a:lnSpc>
                <a:spcPct val="110000"/>
              </a:lnSpc>
            </a:pPr>
            <a:r>
              <a:rPr lang="en-GB" sz="2000" kern="0" dirty="0">
                <a:latin typeface="Calibri" panose="020F0502020204030204" pitchFamily="34" charset="0"/>
                <a:cs typeface="Calibri" panose="020F0502020204030204" pitchFamily="34" charset="0"/>
              </a:rPr>
              <a:t>Led to discussions of how much society </a:t>
            </a:r>
            <a:r>
              <a:rPr lang="en-GB" sz="2000" b="1" kern="0" dirty="0">
                <a:latin typeface="Calibri" panose="020F0502020204030204" pitchFamily="34" charset="0"/>
                <a:cs typeface="Calibri" panose="020F0502020204030204" pitchFamily="34" charset="0"/>
              </a:rPr>
              <a:t>values</a:t>
            </a:r>
            <a:r>
              <a:rPr lang="en-GB" sz="2000" kern="0" dirty="0">
                <a:latin typeface="Calibri" panose="020F0502020204030204" pitchFamily="34" charset="0"/>
                <a:cs typeface="Calibri" panose="020F0502020204030204" pitchFamily="34" charset="0"/>
              </a:rPr>
              <a:t> key workers more generally, with a focus on </a:t>
            </a:r>
            <a:r>
              <a:rPr lang="en-GB" sz="2000" b="1" kern="0" dirty="0">
                <a:latin typeface="Calibri" panose="020F0502020204030204" pitchFamily="34" charset="0"/>
                <a:cs typeface="Calibri" panose="020F0502020204030204" pitchFamily="34" charset="0"/>
              </a:rPr>
              <a:t>pay</a:t>
            </a:r>
          </a:p>
          <a:p>
            <a:pPr lvl="1">
              <a:lnSpc>
                <a:spcPct val="110000"/>
              </a:lnSpc>
            </a:pPr>
            <a:r>
              <a:rPr lang="en-GB" sz="1800" kern="0" dirty="0">
                <a:latin typeface="Calibri" panose="020F0502020204030204" pitchFamily="34" charset="0"/>
                <a:cs typeface="Calibri" panose="020F0502020204030204" pitchFamily="34" charset="0"/>
              </a:rPr>
              <a:t>Many key workers </a:t>
            </a:r>
            <a:r>
              <a:rPr lang="en-GB" sz="1800" b="1" kern="0" dirty="0">
                <a:latin typeface="Calibri" panose="020F0502020204030204" pitchFamily="34" charset="0"/>
                <a:cs typeface="Calibri" panose="020F0502020204030204" pitchFamily="34" charset="0"/>
              </a:rPr>
              <a:t>paid less</a:t>
            </a:r>
            <a:r>
              <a:rPr lang="en-GB" sz="1800" kern="0" dirty="0">
                <a:latin typeface="Calibri" panose="020F0502020204030204" pitchFamily="34" charset="0"/>
                <a:cs typeface="Calibri" panose="020F0502020204030204" pitchFamily="34" charset="0"/>
              </a:rPr>
              <a:t> than the average employee</a:t>
            </a:r>
            <a:r>
              <a:rPr lang="en-GB" sz="1000" kern="0" dirty="0">
                <a:latin typeface="Calibri" panose="020F0502020204030204" pitchFamily="34" charset="0"/>
                <a:cs typeface="Calibri" panose="020F0502020204030204" pitchFamily="34" charset="0"/>
              </a:rPr>
              <a:t> (Butcher, </a:t>
            </a:r>
            <a:r>
              <a:rPr lang="en-GB" sz="1000" u="sng" kern="0" dirty="0">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xmlns="" val="tx"/>
                    </a:ext>
                  </a:extLst>
                </a:hlinkClick>
              </a:rPr>
              <a:t>2020</a:t>
            </a:r>
            <a:r>
              <a:rPr lang="en-GB" sz="1000" kern="0" dirty="0">
                <a:latin typeface="Calibri" panose="020F0502020204030204" pitchFamily="34" charset="0"/>
                <a:cs typeface="Calibri" panose="020F0502020204030204" pitchFamily="34" charset="0"/>
              </a:rPr>
              <a:t>; Farquharson et al, </a:t>
            </a:r>
            <a:r>
              <a:rPr lang="en-GB" sz="1000" u="sng" kern="0" dirty="0">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xmlns="" val="tx"/>
                    </a:ext>
                  </a:extLst>
                </a:hlinkClick>
              </a:rPr>
              <a:t>2020</a:t>
            </a:r>
            <a:r>
              <a:rPr lang="en-GB" sz="1000" kern="0" dirty="0">
                <a:latin typeface="Calibri" panose="020F0502020204030204" pitchFamily="34" charset="0"/>
                <a:cs typeface="Calibri" panose="020F0502020204030204" pitchFamily="34" charset="0"/>
              </a:rPr>
              <a:t>)</a:t>
            </a:r>
          </a:p>
          <a:p>
            <a:pPr lvl="1">
              <a:lnSpc>
                <a:spcPct val="110000"/>
              </a:lnSpc>
            </a:pPr>
            <a:r>
              <a:rPr lang="en-GB" sz="1800" kern="0" dirty="0">
                <a:latin typeface="Calibri" panose="020F0502020204030204" pitchFamily="34" charset="0"/>
                <a:cs typeface="Calibri" panose="020F0502020204030204" pitchFamily="34" charset="0"/>
              </a:rPr>
              <a:t>With certain </a:t>
            </a:r>
            <a:r>
              <a:rPr lang="en-GB" sz="1800" b="1" kern="0" dirty="0">
                <a:latin typeface="Calibri" panose="020F0502020204030204" pitchFamily="34" charset="0"/>
                <a:cs typeface="Calibri" panose="020F0502020204030204" pitchFamily="34" charset="0"/>
              </a:rPr>
              <a:t>groups</a:t>
            </a:r>
            <a:r>
              <a:rPr lang="en-GB" sz="1800" kern="0" dirty="0">
                <a:latin typeface="Calibri" panose="020F0502020204030204" pitchFamily="34" charset="0"/>
                <a:cs typeface="Calibri" panose="020F0502020204030204" pitchFamily="34" charset="0"/>
              </a:rPr>
              <a:t> of key workers disproportionately earning less - women, ethnic minorities, lower educational qualifications </a:t>
            </a:r>
            <a:r>
              <a:rPr lang="en-GB" sz="1000" kern="0" dirty="0">
                <a:latin typeface="Calibri" panose="020F0502020204030204" pitchFamily="34" charset="0"/>
                <a:cs typeface="Calibri" panose="020F0502020204030204" pitchFamily="34" charset="0"/>
              </a:rPr>
              <a:t>(Cominetti et al, </a:t>
            </a:r>
            <a:r>
              <a:rPr lang="en-GB" sz="1000" u="sng" kern="0" dirty="0">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xmlns="" val="tx"/>
                    </a:ext>
                  </a:extLst>
                </a:hlinkClick>
              </a:rPr>
              <a:t>2020</a:t>
            </a:r>
            <a:r>
              <a:rPr lang="en-GB" sz="1000" kern="0" dirty="0">
                <a:latin typeface="Calibri" panose="020F0502020204030204" pitchFamily="34" charset="0"/>
                <a:cs typeface="Calibri" panose="020F0502020204030204" pitchFamily="34" charset="0"/>
              </a:rPr>
              <a:t>)</a:t>
            </a:r>
            <a:endParaRPr lang="en-GB" sz="1800" kern="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F3171B9-F55D-4CBC-A107-0162B63CD390}"/>
              </a:ext>
            </a:extLst>
          </p:cNvPr>
          <p:cNvPicPr>
            <a:picLocks noChangeAspect="1"/>
          </p:cNvPicPr>
          <p:nvPr/>
        </p:nvPicPr>
        <p:blipFill>
          <a:blip r:embed="rId10"/>
          <a:stretch>
            <a:fillRect/>
          </a:stretch>
        </p:blipFill>
        <p:spPr>
          <a:xfrm>
            <a:off x="6119511" y="1900724"/>
            <a:ext cx="3007451" cy="3242776"/>
          </a:xfrm>
          <a:prstGeom prst="rect">
            <a:avLst/>
          </a:prstGeom>
        </p:spPr>
      </p:pic>
      <p:sp>
        <p:nvSpPr>
          <p:cNvPr id="7" name="Rectangle 6">
            <a:extLst>
              <a:ext uri="{FF2B5EF4-FFF2-40B4-BE49-F238E27FC236}">
                <a16:creationId xmlns:a16="http://schemas.microsoft.com/office/drawing/2014/main" id="{98843EB8-9A7A-4E57-B0C9-5060B6405DE7}"/>
              </a:ext>
            </a:extLst>
          </p:cNvPr>
          <p:cNvSpPr/>
          <p:nvPr/>
        </p:nvSpPr>
        <p:spPr>
          <a:xfrm>
            <a:off x="8192507" y="4945692"/>
            <a:ext cx="649537" cy="184666"/>
          </a:xfrm>
          <a:prstGeom prst="rect">
            <a:avLst/>
          </a:prstGeom>
        </p:spPr>
        <p:txBody>
          <a:bodyPr wrap="none">
            <a:spAutoFit/>
          </a:bodyPr>
          <a:lstStyle/>
          <a:p>
            <a:r>
              <a:rPr lang="en-GB" sz="600" kern="0" dirty="0">
                <a:latin typeface="Calibri" panose="020F0502020204030204" pitchFamily="34" charset="0"/>
                <a:cs typeface="Calibri" panose="020F0502020204030204" pitchFamily="34" charset="0"/>
              </a:rPr>
              <a:t>Butcher (</a:t>
            </a:r>
            <a:r>
              <a:rPr lang="en-GB" sz="600" u="sng" kern="0" dirty="0">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xmlns="" val="tx"/>
                    </a:ext>
                  </a:extLst>
                </a:hlinkClick>
              </a:rPr>
              <a:t>2020</a:t>
            </a:r>
            <a:r>
              <a:rPr lang="en-GB" sz="600" kern="0" dirty="0">
                <a:latin typeface="Calibri" panose="020F0502020204030204" pitchFamily="34" charset="0"/>
                <a:cs typeface="Calibri" panose="020F0502020204030204" pitchFamily="34" charset="0"/>
              </a:rPr>
              <a:t>)</a:t>
            </a:r>
            <a:endParaRPr lang="en-GB" sz="600" dirty="0"/>
          </a:p>
        </p:txBody>
      </p:sp>
      <p:pic>
        <p:nvPicPr>
          <p:cNvPr id="8" name="Audio 7">
            <a:hlinkClick r:id="" action="ppaction://media"/>
            <a:extLst>
              <a:ext uri="{FF2B5EF4-FFF2-40B4-BE49-F238E27FC236}">
                <a16:creationId xmlns:a16="http://schemas.microsoft.com/office/drawing/2014/main" id="{696C88DE-7252-4775-8CB4-A5AE74C0785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181807302"/>
      </p:ext>
    </p:extLst>
  </p:cSld>
  <p:clrMapOvr>
    <a:masterClrMapping/>
  </p:clrMapOvr>
  <mc:AlternateContent xmlns:mc="http://schemas.openxmlformats.org/markup-compatibility/2006" xmlns:p14="http://schemas.microsoft.com/office/powerpoint/2010/main">
    <mc:Choice Requires="p14">
      <p:transition spd="slow" p14:dur="2000" advTm="70281"/>
    </mc:Choice>
    <mc:Fallback xmlns="">
      <p:transition spd="slow" advTm="70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72" y="613432"/>
            <a:ext cx="8423206" cy="648072"/>
          </a:xfrm>
        </p:spPr>
        <p:txBody>
          <a:bodyPr/>
          <a:lstStyle/>
          <a:p>
            <a:r>
              <a:rPr lang="en-US" dirty="0">
                <a:latin typeface="Calibri" panose="020F0502020204030204" pitchFamily="34" charset="0"/>
                <a:cs typeface="Calibri" panose="020F0502020204030204" pitchFamily="34" charset="0"/>
              </a:rPr>
              <a:t>Aims of our research</a:t>
            </a:r>
          </a:p>
        </p:txBody>
      </p:sp>
      <p:sp>
        <p:nvSpPr>
          <p:cNvPr id="3" name="Content Placeholder 2"/>
          <p:cNvSpPr>
            <a:spLocks noGrp="1"/>
          </p:cNvSpPr>
          <p:nvPr>
            <p:ph idx="1"/>
          </p:nvPr>
        </p:nvSpPr>
        <p:spPr>
          <a:xfrm>
            <a:off x="395316" y="1180643"/>
            <a:ext cx="8424862" cy="3623355"/>
          </a:xfrm>
        </p:spPr>
        <p:txBody>
          <a:bodyPr/>
          <a:lstStyle/>
          <a:p>
            <a:pPr>
              <a:lnSpc>
                <a:spcPct val="110000"/>
              </a:lnSpc>
            </a:pPr>
            <a:r>
              <a:rPr lang="en-GB" sz="1800" dirty="0">
                <a:latin typeface="Calibri" panose="020F0502020204030204" pitchFamily="34" charset="0"/>
                <a:cs typeface="Calibri" panose="020F0502020204030204" pitchFamily="34" charset="0"/>
              </a:rPr>
              <a:t>Missing from debate is broader understanding of the usual ‘</a:t>
            </a:r>
            <a:r>
              <a:rPr lang="en-GB" sz="1800" b="1" dirty="0">
                <a:latin typeface="Calibri" panose="020F0502020204030204" pitchFamily="34" charset="0"/>
                <a:cs typeface="Calibri" panose="020F0502020204030204" pitchFamily="34" charset="0"/>
              </a:rPr>
              <a:t>job quality</a:t>
            </a:r>
            <a:r>
              <a:rPr lang="en-GB" sz="1800" dirty="0">
                <a:latin typeface="Calibri" panose="020F0502020204030204" pitchFamily="34" charset="0"/>
                <a:cs typeface="Calibri" panose="020F0502020204030204" pitchFamily="34" charset="0"/>
              </a:rPr>
              <a:t>’ of key workers - security of work, work patterns, progression opportunities etc</a:t>
            </a:r>
          </a:p>
          <a:p>
            <a:pPr>
              <a:lnSpc>
                <a:spcPct val="110000"/>
              </a:lnSpc>
            </a:pPr>
            <a:r>
              <a:rPr lang="en-GB" sz="1800" dirty="0">
                <a:latin typeface="Calibri" panose="020F0502020204030204" pitchFamily="34" charset="0"/>
                <a:cs typeface="Calibri" panose="020F0502020204030204" pitchFamily="34" charset="0"/>
              </a:rPr>
              <a:t>We illustrate the job quality of selected key worker occupations by analysing data from the </a:t>
            </a:r>
            <a:r>
              <a:rPr lang="en-GB" sz="1800" b="1" dirty="0">
                <a:latin typeface="Calibri" panose="020F0502020204030204" pitchFamily="34" charset="0"/>
                <a:cs typeface="Calibri" panose="020F0502020204030204" pitchFamily="34" charset="0"/>
              </a:rPr>
              <a:t>Labour Force Survey</a:t>
            </a:r>
          </a:p>
          <a:p>
            <a:pPr>
              <a:lnSpc>
                <a:spcPct val="110000"/>
              </a:lnSpc>
            </a:pPr>
            <a:r>
              <a:rPr lang="en-GB" sz="1800" dirty="0">
                <a:latin typeface="Calibri" panose="020F0502020204030204" pitchFamily="34" charset="0"/>
                <a:cs typeface="Calibri" panose="020F0502020204030204" pitchFamily="34" charset="0"/>
              </a:rPr>
              <a:t>Can we produce a relatively quick, but robust, analysis to contribute to the current </a:t>
            </a:r>
            <a:r>
              <a:rPr lang="en-GB" sz="1800" b="1" dirty="0">
                <a:latin typeface="Calibri" panose="020F0502020204030204" pitchFamily="34" charset="0"/>
                <a:cs typeface="Calibri" panose="020F0502020204030204" pitchFamily="34" charset="0"/>
              </a:rPr>
              <a:t>debate</a:t>
            </a:r>
            <a:r>
              <a:rPr lang="en-GB" sz="1800" dirty="0">
                <a:latin typeface="Calibri" panose="020F0502020204030204" pitchFamily="34" charset="0"/>
                <a:cs typeface="Calibri" panose="020F0502020204030204" pitchFamily="34" charset="0"/>
              </a:rPr>
              <a:t> about valuing key worker jobs?</a:t>
            </a:r>
          </a:p>
          <a:p>
            <a:pPr>
              <a:lnSpc>
                <a:spcPct val="110000"/>
              </a:lnSpc>
            </a:pPr>
            <a:endParaRPr lang="en-GB" sz="1800" b="1" dirty="0">
              <a:latin typeface="Calibri" panose="020F0502020204030204" pitchFamily="34" charset="0"/>
              <a:cs typeface="Calibri" panose="020F0502020204030204" pitchFamily="34" charset="0"/>
            </a:endParaRPr>
          </a:p>
          <a:p>
            <a:pPr marL="0" indent="0">
              <a:lnSpc>
                <a:spcPct val="110000"/>
              </a:lnSpc>
              <a:buNone/>
            </a:pPr>
            <a:r>
              <a:rPr lang="en-GB" sz="1800" dirty="0">
                <a:latin typeface="Calibri" panose="020F0502020204030204" pitchFamily="34" charset="0"/>
                <a:cs typeface="Calibri" panose="020F0502020204030204" pitchFamily="34" charset="0"/>
              </a:rPr>
              <a:t>We explore:</a:t>
            </a:r>
          </a:p>
          <a:p>
            <a:pPr>
              <a:lnSpc>
                <a:spcPct val="110000"/>
              </a:lnSpc>
            </a:pPr>
            <a:r>
              <a:rPr lang="en-GB" sz="1800" dirty="0">
                <a:latin typeface="Calibri" panose="020F0502020204030204" pitchFamily="34" charset="0"/>
                <a:cs typeface="Calibri" panose="020F0502020204030204" pitchFamily="34" charset="0"/>
              </a:rPr>
              <a:t>What is the </a:t>
            </a:r>
            <a:r>
              <a:rPr lang="en-GB" sz="1800" b="1" dirty="0">
                <a:latin typeface="Calibri" panose="020F0502020204030204" pitchFamily="34" charset="0"/>
                <a:cs typeface="Calibri" panose="020F0502020204030204" pitchFamily="34" charset="0"/>
              </a:rPr>
              <a:t>job quality </a:t>
            </a:r>
            <a:r>
              <a:rPr lang="en-GB" sz="1800" dirty="0">
                <a:latin typeface="Calibri" panose="020F0502020204030204" pitchFamily="34" charset="0"/>
                <a:cs typeface="Calibri" panose="020F0502020204030204" pitchFamily="34" charset="0"/>
              </a:rPr>
              <a:t>of (selected) key workers occupations and how does it compare to that of the </a:t>
            </a:r>
            <a:r>
              <a:rPr lang="en-GB" sz="1800" b="1" dirty="0">
                <a:latin typeface="Calibri" panose="020F0502020204030204" pitchFamily="34" charset="0"/>
                <a:cs typeface="Calibri" panose="020F0502020204030204" pitchFamily="34" charset="0"/>
              </a:rPr>
              <a:t>average</a:t>
            </a:r>
            <a:r>
              <a:rPr lang="en-GB" sz="1800" dirty="0">
                <a:latin typeface="Calibri" panose="020F0502020204030204" pitchFamily="34" charset="0"/>
                <a:cs typeface="Calibri" panose="020F0502020204030204" pitchFamily="34" charset="0"/>
              </a:rPr>
              <a:t> employee?</a:t>
            </a:r>
          </a:p>
          <a:p>
            <a:pPr>
              <a:lnSpc>
                <a:spcPct val="110000"/>
              </a:lnSpc>
            </a:pPr>
            <a:r>
              <a:rPr lang="en-GB" sz="1800" dirty="0">
                <a:latin typeface="Calibri" panose="020F0502020204030204" pitchFamily="34" charset="0"/>
                <a:cs typeface="Calibri" panose="020F0502020204030204" pitchFamily="34" charset="0"/>
              </a:rPr>
              <a:t>How does job quality sit with </a:t>
            </a:r>
            <a:r>
              <a:rPr lang="en-GB" sz="1800" b="1" dirty="0">
                <a:latin typeface="Calibri" panose="020F0502020204030204" pitchFamily="34" charset="0"/>
                <a:cs typeface="Calibri" panose="020F0502020204030204" pitchFamily="34" charset="0"/>
              </a:rPr>
              <a:t>pay</a:t>
            </a:r>
            <a:r>
              <a:rPr lang="en-GB" sz="1800" dirty="0">
                <a:latin typeface="Calibri" panose="020F0502020204030204" pitchFamily="34" charset="0"/>
                <a:cs typeface="Calibri" panose="020F0502020204030204" pitchFamily="34" charset="0"/>
              </a:rPr>
              <a:t>?</a:t>
            </a:r>
          </a:p>
          <a:p>
            <a:pPr>
              <a:lnSpc>
                <a:spcPct val="110000"/>
              </a:lnSpc>
            </a:pPr>
            <a:r>
              <a:rPr lang="en-GB" sz="1800" dirty="0">
                <a:latin typeface="Calibri" panose="020F0502020204030204" pitchFamily="34" charset="0"/>
                <a:cs typeface="Calibri" panose="020F0502020204030204" pitchFamily="34" charset="0"/>
              </a:rPr>
              <a:t>Which key worker occupations have the </a:t>
            </a:r>
            <a:r>
              <a:rPr lang="en-GB" sz="1800" b="1" dirty="0">
                <a:latin typeface="Calibri" panose="020F0502020204030204" pitchFamily="34" charset="0"/>
                <a:cs typeface="Calibri" panose="020F0502020204030204" pitchFamily="34" charset="0"/>
              </a:rPr>
              <a:t>lowest</a:t>
            </a:r>
            <a:r>
              <a:rPr lang="en-GB" sz="1800" dirty="0">
                <a:latin typeface="Calibri" panose="020F0502020204030204" pitchFamily="34" charset="0"/>
                <a:cs typeface="Calibri" panose="020F0502020204030204" pitchFamily="34" charset="0"/>
              </a:rPr>
              <a:t> job quality and lowest pay?</a:t>
            </a:r>
          </a:p>
        </p:txBody>
      </p:sp>
      <p:pic>
        <p:nvPicPr>
          <p:cNvPr id="6" name="Picture 5">
            <a:extLst>
              <a:ext uri="{FF2B5EF4-FFF2-40B4-BE49-F238E27FC236}">
                <a16:creationId xmlns:a16="http://schemas.microsoft.com/office/drawing/2014/main" id="{188DBF87-4DBC-4D01-9660-655BC844F148}"/>
              </a:ext>
            </a:extLst>
          </p:cNvPr>
          <p:cNvPicPr>
            <a:picLocks noChangeAspect="1"/>
          </p:cNvPicPr>
          <p:nvPr/>
        </p:nvPicPr>
        <p:blipFill>
          <a:blip r:embed="rId4"/>
          <a:stretch>
            <a:fillRect/>
          </a:stretch>
        </p:blipFill>
        <p:spPr>
          <a:xfrm>
            <a:off x="7728109" y="-6186"/>
            <a:ext cx="1415891" cy="1258838"/>
          </a:xfrm>
          <a:prstGeom prst="rect">
            <a:avLst/>
          </a:prstGeom>
        </p:spPr>
      </p:pic>
      <p:pic>
        <p:nvPicPr>
          <p:cNvPr id="5" name="Audio 4">
            <a:hlinkClick r:id="" action="ppaction://media"/>
            <a:extLst>
              <a:ext uri="{FF2B5EF4-FFF2-40B4-BE49-F238E27FC236}">
                <a16:creationId xmlns:a16="http://schemas.microsoft.com/office/drawing/2014/main" id="{DDDAFF11-30EF-4EBB-86D8-F71280ECEF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522415799"/>
      </p:ext>
    </p:extLst>
  </p:cSld>
  <p:clrMapOvr>
    <a:masterClrMapping/>
  </p:clrMapOvr>
  <mc:AlternateContent xmlns:mc="http://schemas.openxmlformats.org/markup-compatibility/2006" xmlns:p14="http://schemas.microsoft.com/office/powerpoint/2010/main">
    <mc:Choice Requires="p14">
      <p:transition spd="slow" p14:dur="2000" advTm="48187"/>
    </mc:Choice>
    <mc:Fallback xmlns="">
      <p:transition spd="slow" advTm="48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539552" y="699542"/>
            <a:ext cx="5256584" cy="774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200" b="1">
                <a:solidFill>
                  <a:schemeClr val="tx2"/>
                </a:solidFill>
                <a:latin typeface="Arial" pitchFamily="-110" charset="0"/>
              </a:defRPr>
            </a:lvl6pPr>
            <a:lvl7pPr marL="914400" algn="l" rtl="0" eaLnBrk="1" fontAlgn="base" hangingPunct="1">
              <a:spcBef>
                <a:spcPct val="0"/>
              </a:spcBef>
              <a:spcAft>
                <a:spcPct val="0"/>
              </a:spcAft>
              <a:defRPr sz="2200" b="1">
                <a:solidFill>
                  <a:schemeClr val="tx2"/>
                </a:solidFill>
                <a:latin typeface="Arial" pitchFamily="-110" charset="0"/>
              </a:defRPr>
            </a:lvl7pPr>
            <a:lvl8pPr marL="1371600" algn="l" rtl="0" eaLnBrk="1" fontAlgn="base" hangingPunct="1">
              <a:spcBef>
                <a:spcPct val="0"/>
              </a:spcBef>
              <a:spcAft>
                <a:spcPct val="0"/>
              </a:spcAft>
              <a:defRPr sz="2200" b="1">
                <a:solidFill>
                  <a:schemeClr val="tx2"/>
                </a:solidFill>
                <a:latin typeface="Arial" pitchFamily="-110" charset="0"/>
              </a:defRPr>
            </a:lvl8pPr>
            <a:lvl9pPr marL="1828800" algn="l" rtl="0" eaLnBrk="1" fontAlgn="base" hangingPunct="1">
              <a:spcBef>
                <a:spcPct val="0"/>
              </a:spcBef>
              <a:spcAft>
                <a:spcPct val="0"/>
              </a:spcAft>
              <a:defRPr sz="2200" b="1">
                <a:solidFill>
                  <a:schemeClr val="tx2"/>
                </a:solidFill>
                <a:latin typeface="Arial" pitchFamily="-110" charset="0"/>
              </a:defRPr>
            </a:lvl9pPr>
          </a:lstStyle>
          <a:p>
            <a:pPr rtl="0"/>
            <a:r>
              <a:rPr lang="en-US" sz="4000" b="0" kern="0" baseline="0" dirty="0">
                <a:solidFill>
                  <a:schemeClr val="bg1"/>
                </a:solidFill>
                <a:latin typeface="Calibri" panose="020F0502020204030204" pitchFamily="34" charset="0"/>
                <a:cs typeface="Calibri" panose="020F0502020204030204" pitchFamily="34" charset="0"/>
              </a:rPr>
              <a:t>DATA AND DEFINITIONS</a:t>
            </a:r>
          </a:p>
        </p:txBody>
      </p:sp>
      <p:pic>
        <p:nvPicPr>
          <p:cNvPr id="2" name="Audio 1">
            <a:hlinkClick r:id="" action="ppaction://media"/>
            <a:extLst>
              <a:ext uri="{FF2B5EF4-FFF2-40B4-BE49-F238E27FC236}">
                <a16:creationId xmlns:a16="http://schemas.microsoft.com/office/drawing/2014/main" id="{EB578633-2482-42B0-82E5-5D96419C6E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36912198"/>
      </p:ext>
    </p:extLst>
  </p:cSld>
  <p:clrMapOvr>
    <a:masterClrMapping/>
  </p:clrMapOvr>
  <mc:AlternateContent xmlns:mc="http://schemas.openxmlformats.org/markup-compatibility/2006" xmlns:p14="http://schemas.microsoft.com/office/powerpoint/2010/main">
    <mc:Choice Requires="p14">
      <p:transition spd="slow" p14:dur="2000" advTm="6770"/>
    </mc:Choice>
    <mc:Fallback xmlns="">
      <p:transition spd="slow" advTm="6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72" y="613432"/>
            <a:ext cx="8423206" cy="648072"/>
          </a:xfrm>
        </p:spPr>
        <p:txBody>
          <a:bodyPr/>
          <a:lstStyle/>
          <a:p>
            <a:r>
              <a:rPr lang="en-US" dirty="0">
                <a:latin typeface="Calibri" panose="020F0502020204030204" pitchFamily="34" charset="0"/>
                <a:cs typeface="Calibri" panose="020F0502020204030204" pitchFamily="34" charset="0"/>
              </a:rPr>
              <a:t>Data and definitions</a:t>
            </a:r>
          </a:p>
        </p:txBody>
      </p:sp>
      <p:sp>
        <p:nvSpPr>
          <p:cNvPr id="3" name="Content Placeholder 2"/>
          <p:cNvSpPr>
            <a:spLocks noGrp="1"/>
          </p:cNvSpPr>
          <p:nvPr>
            <p:ph idx="1"/>
          </p:nvPr>
        </p:nvSpPr>
        <p:spPr>
          <a:xfrm>
            <a:off x="396972" y="1059582"/>
            <a:ext cx="8135468" cy="3806886"/>
          </a:xfrm>
          <a:ln>
            <a:noFill/>
          </a:ln>
        </p:spPr>
        <p:txBody>
          <a:bodyPr/>
          <a:lstStyle/>
          <a:p>
            <a:pPr>
              <a:lnSpc>
                <a:spcPct val="110000"/>
              </a:lnSpc>
            </a:pPr>
            <a:r>
              <a:rPr lang="en-GB" sz="2000" dirty="0">
                <a:latin typeface="Calibri" panose="020F0502020204030204" pitchFamily="34" charset="0"/>
                <a:cs typeface="Calibri" panose="020F0502020204030204" pitchFamily="34" charset="0"/>
              </a:rPr>
              <a:t>Labour Force Survey</a:t>
            </a:r>
          </a:p>
          <a:p>
            <a:pPr lvl="1">
              <a:lnSpc>
                <a:spcPct val="110000"/>
              </a:lnSpc>
            </a:pPr>
            <a:r>
              <a:rPr lang="en-GB" sz="1600" dirty="0">
                <a:latin typeface="Calibri" panose="020F0502020204030204" pitchFamily="34" charset="0"/>
                <a:cs typeface="Calibri" panose="020F0502020204030204" pitchFamily="34" charset="0"/>
              </a:rPr>
              <a:t>Key source of </a:t>
            </a:r>
            <a:r>
              <a:rPr lang="en-GB" sz="1600" b="1" dirty="0">
                <a:latin typeface="Calibri" panose="020F0502020204030204" pitchFamily="34" charset="0"/>
                <a:cs typeface="Calibri" panose="020F0502020204030204" pitchFamily="34" charset="0"/>
              </a:rPr>
              <a:t>labour market </a:t>
            </a:r>
            <a:r>
              <a:rPr lang="en-GB" sz="1600" dirty="0">
                <a:latin typeface="Calibri" panose="020F0502020204030204" pitchFamily="34" charset="0"/>
                <a:cs typeface="Calibri" panose="020F0502020204030204" pitchFamily="34" charset="0"/>
              </a:rPr>
              <a:t>statistics in the UK</a:t>
            </a:r>
          </a:p>
          <a:p>
            <a:pPr lvl="1">
              <a:lnSpc>
                <a:spcPct val="110000"/>
              </a:lnSpc>
            </a:pPr>
            <a:r>
              <a:rPr lang="en-GB" sz="1600" dirty="0">
                <a:latin typeface="Calibri" panose="020F0502020204030204" pitchFamily="34" charset="0"/>
                <a:cs typeface="Calibri" panose="020F0502020204030204" pitchFamily="34" charset="0"/>
              </a:rPr>
              <a:t>Government funded </a:t>
            </a:r>
            <a:r>
              <a:rPr lang="en-GB" sz="1600" b="1" dirty="0">
                <a:latin typeface="Calibri" panose="020F0502020204030204" pitchFamily="34" charset="0"/>
                <a:cs typeface="Calibri" panose="020F0502020204030204" pitchFamily="34" charset="0"/>
              </a:rPr>
              <a:t>representative survey</a:t>
            </a:r>
            <a:r>
              <a:rPr lang="en-GB" sz="1600" dirty="0">
                <a:latin typeface="Calibri" panose="020F0502020204030204" pitchFamily="34" charset="0"/>
                <a:cs typeface="Calibri" panose="020F0502020204030204" pitchFamily="34" charset="0"/>
              </a:rPr>
              <a:t> takes place every quarter year</a:t>
            </a:r>
            <a:endParaRPr lang="en-GB" sz="1600" b="1" dirty="0">
              <a:latin typeface="Calibri" panose="020F0502020204030204" pitchFamily="34" charset="0"/>
              <a:cs typeface="Calibri" panose="020F0502020204030204" pitchFamily="34" charset="0"/>
            </a:endParaRPr>
          </a:p>
          <a:p>
            <a:pPr lvl="1">
              <a:lnSpc>
                <a:spcPct val="110000"/>
              </a:lnSpc>
            </a:pPr>
            <a:r>
              <a:rPr lang="en-GB" sz="1600" b="1" dirty="0">
                <a:latin typeface="Calibri" panose="020F0502020204030204" pitchFamily="34" charset="0"/>
                <a:cs typeface="Calibri" panose="020F0502020204030204" pitchFamily="34" charset="0"/>
              </a:rPr>
              <a:t>Questions</a:t>
            </a:r>
            <a:r>
              <a:rPr lang="en-GB" sz="1600" dirty="0">
                <a:latin typeface="Calibri" panose="020F0502020204030204" pitchFamily="34" charset="0"/>
                <a:cs typeface="Calibri" panose="020F0502020204030204" pitchFamily="34" charset="0"/>
              </a:rPr>
              <a:t> on employment, unemployment, economic inactivity and personal characteristics</a:t>
            </a:r>
          </a:p>
          <a:p>
            <a:pPr lvl="1">
              <a:lnSpc>
                <a:spcPct val="110000"/>
              </a:lnSpc>
            </a:pPr>
            <a:r>
              <a:rPr lang="en-GB" sz="1600" dirty="0">
                <a:latin typeface="Calibri" panose="020F0502020204030204" pitchFamily="34" charset="0"/>
                <a:cs typeface="Calibri" panose="020F0502020204030204" pitchFamily="34" charset="0"/>
              </a:rPr>
              <a:t>Some questions asked every </a:t>
            </a:r>
            <a:r>
              <a:rPr lang="en-GB" sz="1600" b="1" dirty="0">
                <a:latin typeface="Calibri" panose="020F0502020204030204" pitchFamily="34" charset="0"/>
                <a:cs typeface="Calibri" panose="020F0502020204030204" pitchFamily="34" charset="0"/>
              </a:rPr>
              <a:t>quarter</a:t>
            </a:r>
            <a:r>
              <a:rPr lang="en-GB" sz="1600" dirty="0">
                <a:latin typeface="Calibri" panose="020F0502020204030204" pitchFamily="34" charset="0"/>
                <a:cs typeface="Calibri" panose="020F0502020204030204" pitchFamily="34" charset="0"/>
              </a:rPr>
              <a:t>, others less regularly</a:t>
            </a:r>
          </a:p>
          <a:p>
            <a:pPr lvl="1">
              <a:lnSpc>
                <a:spcPct val="110000"/>
              </a:lnSpc>
            </a:pPr>
            <a:r>
              <a:rPr lang="en-GB" sz="1600" dirty="0">
                <a:latin typeface="Calibri" panose="020F0502020204030204" pitchFamily="34" charset="0"/>
                <a:cs typeface="Calibri" panose="020F0502020204030204" pitchFamily="34" charset="0"/>
              </a:rPr>
              <a:t>Nearly </a:t>
            </a:r>
            <a:r>
              <a:rPr lang="en-GB" sz="1600" b="1" dirty="0">
                <a:latin typeface="Calibri" panose="020F0502020204030204" pitchFamily="34" charset="0"/>
                <a:cs typeface="Calibri" panose="020F0502020204030204" pitchFamily="34" charset="0"/>
              </a:rPr>
              <a:t>90,000</a:t>
            </a:r>
            <a:r>
              <a:rPr lang="en-GB" sz="1600" dirty="0">
                <a:latin typeface="Calibri" panose="020F0502020204030204" pitchFamily="34" charset="0"/>
                <a:cs typeface="Calibri" panose="020F0502020204030204" pitchFamily="34" charset="0"/>
              </a:rPr>
              <a:t> adult respondents per survey</a:t>
            </a:r>
          </a:p>
          <a:p>
            <a:pPr>
              <a:lnSpc>
                <a:spcPct val="110000"/>
              </a:lnSpc>
            </a:pPr>
            <a:r>
              <a:rPr lang="en-GB" sz="1800" dirty="0">
                <a:latin typeface="Calibri" panose="020F0502020204030204" pitchFamily="34" charset="0"/>
                <a:cs typeface="Calibri" panose="020F0502020204030204" pitchFamily="34" charset="0"/>
              </a:rPr>
              <a:t>Our analysis of the LFS</a:t>
            </a:r>
          </a:p>
          <a:p>
            <a:pPr lvl="1">
              <a:lnSpc>
                <a:spcPct val="110000"/>
              </a:lnSpc>
            </a:pPr>
            <a:r>
              <a:rPr lang="en-GB" sz="1600" dirty="0">
                <a:latin typeface="Calibri" panose="020F0502020204030204" pitchFamily="34" charset="0"/>
                <a:cs typeface="Calibri" panose="020F0502020204030204" pitchFamily="34" charset="0"/>
              </a:rPr>
              <a:t>We pool data from </a:t>
            </a:r>
            <a:r>
              <a:rPr lang="en-GB" sz="1600" b="1" dirty="0">
                <a:latin typeface="Calibri" panose="020F0502020204030204" pitchFamily="34" charset="0"/>
                <a:cs typeface="Calibri" panose="020F0502020204030204" pitchFamily="34" charset="0"/>
              </a:rPr>
              <a:t>2016-2019</a:t>
            </a:r>
            <a:r>
              <a:rPr lang="en-GB" sz="1600" dirty="0">
                <a:latin typeface="Calibri" panose="020F0502020204030204" pitchFamily="34" charset="0"/>
                <a:cs typeface="Calibri" panose="020F0502020204030204" pitchFamily="34" charset="0"/>
              </a:rPr>
              <a:t> to increase sample size</a:t>
            </a:r>
          </a:p>
          <a:p>
            <a:pPr lvl="2">
              <a:lnSpc>
                <a:spcPct val="110000"/>
              </a:lnSpc>
            </a:pPr>
            <a:r>
              <a:rPr lang="en-GB" sz="1400" dirty="0">
                <a:latin typeface="Calibri" panose="020F0502020204030204" pitchFamily="34" charset="0"/>
                <a:cs typeface="Calibri" panose="020F0502020204030204" pitchFamily="34" charset="0"/>
              </a:rPr>
              <a:t>This allows us to look at specific occupations</a:t>
            </a:r>
          </a:p>
          <a:p>
            <a:pPr lvl="1">
              <a:lnSpc>
                <a:spcPct val="110000"/>
              </a:lnSpc>
            </a:pPr>
            <a:r>
              <a:rPr lang="en-GB" sz="1600" dirty="0">
                <a:latin typeface="Calibri" panose="020F0502020204030204" pitchFamily="34" charset="0"/>
                <a:cs typeface="Calibri" panose="020F0502020204030204" pitchFamily="34" charset="0"/>
              </a:rPr>
              <a:t>We pool quarters of data from new entrants into the LFS</a:t>
            </a:r>
          </a:p>
          <a:p>
            <a:pPr lvl="1">
              <a:lnSpc>
                <a:spcPct val="110000"/>
              </a:lnSpc>
            </a:pPr>
            <a:r>
              <a:rPr lang="en-GB" sz="1600" dirty="0">
                <a:latin typeface="Calibri" panose="020F0502020204030204" pitchFamily="34" charset="0"/>
                <a:cs typeface="Calibri" panose="020F0502020204030204" pitchFamily="34" charset="0"/>
              </a:rPr>
              <a:t>We do that for three separate years (Q1-Q4 2019, Q1-Q4 2018, Q1-Q42017, Q1-Q4 2016) </a:t>
            </a:r>
          </a:p>
          <a:p>
            <a:pPr lvl="1">
              <a:lnSpc>
                <a:spcPct val="110000"/>
              </a:lnSpc>
            </a:pPr>
            <a:r>
              <a:rPr lang="en-GB" sz="1600" dirty="0">
                <a:latin typeface="Calibri" panose="020F0502020204030204" pitchFamily="34" charset="0"/>
                <a:cs typeface="Calibri" panose="020F0502020204030204" pitchFamily="34" charset="0"/>
              </a:rPr>
              <a:t>Some variables are just in one quarter, so we pool just those quarters going back four years</a:t>
            </a:r>
            <a:endParaRPr lang="en-GB" sz="1600" b="1" dirty="0">
              <a:latin typeface="Calibri" panose="020F0502020204030204" pitchFamily="34" charset="0"/>
              <a:cs typeface="Calibri" panose="020F0502020204030204" pitchFamily="34" charset="0"/>
            </a:endParaRPr>
          </a:p>
          <a:p>
            <a:pPr lvl="1">
              <a:lnSpc>
                <a:spcPct val="110000"/>
              </a:lnSpc>
            </a:pPr>
            <a:r>
              <a:rPr lang="en-GB" sz="1600" b="1" dirty="0">
                <a:latin typeface="Calibri" panose="020F0502020204030204" pitchFamily="34" charset="0"/>
                <a:cs typeface="Calibri" panose="020F0502020204030204" pitchFamily="34" charset="0"/>
              </a:rPr>
              <a:t>So we capture ‘</a:t>
            </a:r>
            <a:r>
              <a:rPr lang="en-GB" sz="1600" b="1" u="sng" dirty="0">
                <a:latin typeface="Calibri" panose="020F0502020204030204" pitchFamily="34" charset="0"/>
                <a:cs typeface="Calibri" panose="020F0502020204030204" pitchFamily="34" charset="0"/>
              </a:rPr>
              <a:t>usual</a:t>
            </a:r>
            <a:r>
              <a:rPr lang="en-GB" sz="1600" b="1" dirty="0">
                <a:latin typeface="Calibri" panose="020F0502020204030204" pitchFamily="34" charset="0"/>
                <a:cs typeface="Calibri" panose="020F0502020204030204" pitchFamily="34" charset="0"/>
              </a:rPr>
              <a:t>’ job quality, </a:t>
            </a:r>
            <a:r>
              <a:rPr lang="en-GB" sz="1600" b="1" u="sng" dirty="0">
                <a:latin typeface="Calibri" panose="020F0502020204030204" pitchFamily="34" charset="0"/>
                <a:cs typeface="Calibri" panose="020F0502020204030204" pitchFamily="34" charset="0"/>
              </a:rPr>
              <a:t>before</a:t>
            </a:r>
            <a:r>
              <a:rPr lang="en-GB" sz="1600" b="1" dirty="0">
                <a:latin typeface="Calibri" panose="020F0502020204030204" pitchFamily="34" charset="0"/>
                <a:cs typeface="Calibri" panose="020F0502020204030204" pitchFamily="34" charset="0"/>
              </a:rPr>
              <a:t> the pandemic </a:t>
            </a:r>
          </a:p>
        </p:txBody>
      </p:sp>
      <p:pic>
        <p:nvPicPr>
          <p:cNvPr id="4" name="Picture 3">
            <a:extLst>
              <a:ext uri="{FF2B5EF4-FFF2-40B4-BE49-F238E27FC236}">
                <a16:creationId xmlns:a16="http://schemas.microsoft.com/office/drawing/2014/main" id="{5129C838-5377-4E82-A71D-0530247F1A33}"/>
              </a:ext>
            </a:extLst>
          </p:cNvPr>
          <p:cNvPicPr>
            <a:picLocks noChangeAspect="1"/>
          </p:cNvPicPr>
          <p:nvPr/>
        </p:nvPicPr>
        <p:blipFill>
          <a:blip r:embed="rId4"/>
          <a:stretch>
            <a:fillRect/>
          </a:stretch>
        </p:blipFill>
        <p:spPr>
          <a:xfrm>
            <a:off x="7020272" y="483518"/>
            <a:ext cx="1161218" cy="1407901"/>
          </a:xfrm>
          <a:prstGeom prst="rect">
            <a:avLst/>
          </a:prstGeom>
        </p:spPr>
      </p:pic>
      <p:pic>
        <p:nvPicPr>
          <p:cNvPr id="5" name="Audio 4">
            <a:hlinkClick r:id="" action="ppaction://media"/>
            <a:extLst>
              <a:ext uri="{FF2B5EF4-FFF2-40B4-BE49-F238E27FC236}">
                <a16:creationId xmlns:a16="http://schemas.microsoft.com/office/drawing/2014/main" id="{78C244B7-5F33-4948-9E6C-813723E198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288103518"/>
      </p:ext>
    </p:extLst>
  </p:cSld>
  <p:clrMapOvr>
    <a:masterClrMapping/>
  </p:clrMapOvr>
  <mc:AlternateContent xmlns:mc="http://schemas.openxmlformats.org/markup-compatibility/2006" xmlns:p14="http://schemas.microsoft.com/office/powerpoint/2010/main">
    <mc:Choice Requires="p14">
      <p:transition spd="slow" p14:dur="2000" advTm="61591"/>
    </mc:Choice>
    <mc:Fallback xmlns="">
      <p:transition spd="slow" advTm="6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72" y="613432"/>
            <a:ext cx="8423206" cy="648072"/>
          </a:xfrm>
        </p:spPr>
        <p:txBody>
          <a:bodyPr/>
          <a:lstStyle/>
          <a:p>
            <a:r>
              <a:rPr lang="en-US" dirty="0">
                <a:latin typeface="Calibri" panose="020F0502020204030204" pitchFamily="34" charset="0"/>
                <a:cs typeface="Calibri" panose="020F0502020204030204" pitchFamily="34" charset="0"/>
              </a:rPr>
              <a:t>Job quality</a:t>
            </a:r>
          </a:p>
        </p:txBody>
      </p:sp>
      <p:sp>
        <p:nvSpPr>
          <p:cNvPr id="9" name="Content Placeholder 2">
            <a:extLst>
              <a:ext uri="{FF2B5EF4-FFF2-40B4-BE49-F238E27FC236}">
                <a16:creationId xmlns:a16="http://schemas.microsoft.com/office/drawing/2014/main" id="{0237E830-EF34-4FDE-9424-8329DE2A5227}"/>
              </a:ext>
            </a:extLst>
          </p:cNvPr>
          <p:cNvSpPr txBox="1">
            <a:spLocks/>
          </p:cNvSpPr>
          <p:nvPr/>
        </p:nvSpPr>
        <p:spPr bwMode="auto">
          <a:xfrm>
            <a:off x="396972" y="1187467"/>
            <a:ext cx="3433810" cy="3818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9386" indent="-179386" algn="l" rtl="0" eaLnBrk="1" fontAlgn="base" hangingPunct="1">
              <a:spcBef>
                <a:spcPct val="0"/>
              </a:spcBef>
              <a:spcAft>
                <a:spcPct val="0"/>
              </a:spcAft>
              <a:buClr>
                <a:srgbClr val="C9122B"/>
              </a:buClr>
              <a:buSzPct val="90000"/>
              <a:buFont typeface="Wingdings" panose="05000000000000000000" pitchFamily="2" charset="2"/>
              <a:buChar char="§"/>
              <a:defRPr sz="2400">
                <a:solidFill>
                  <a:schemeClr val="tx1"/>
                </a:solidFill>
                <a:latin typeface="+mn-lt"/>
                <a:ea typeface="ＭＳ Ｐゴシック" pitchFamily="-65" charset="-128"/>
                <a:cs typeface="ＭＳ Ｐゴシック" pitchFamily="-65" charset="-128"/>
              </a:defRPr>
            </a:lvl1pPr>
            <a:lvl2pPr marL="347659" indent="-166686" algn="l" rtl="0" eaLnBrk="1" fontAlgn="base" hangingPunct="1">
              <a:spcBef>
                <a:spcPct val="0"/>
              </a:spcBef>
              <a:spcAft>
                <a:spcPct val="0"/>
              </a:spcAft>
              <a:buClr>
                <a:srgbClr val="C9122B"/>
              </a:buClr>
              <a:buFont typeface="Wingdings" panose="05000000000000000000" pitchFamily="2" charset="2"/>
              <a:buChar char="§"/>
              <a:defRPr sz="2200">
                <a:solidFill>
                  <a:schemeClr val="tx1"/>
                </a:solidFill>
                <a:latin typeface="+mn-lt"/>
                <a:ea typeface="ＭＳ Ｐゴシック" pitchFamily="-110" charset="-128"/>
              </a:defRPr>
            </a:lvl2pPr>
            <a:lvl3pPr marL="538158" indent="-188911" algn="l" rtl="0" eaLnBrk="1" fontAlgn="base" hangingPunct="1">
              <a:spcBef>
                <a:spcPct val="0"/>
              </a:spcBef>
              <a:spcAft>
                <a:spcPct val="0"/>
              </a:spcAft>
              <a:buClr>
                <a:srgbClr val="C9122B"/>
              </a:buClr>
              <a:buSzPct val="108000"/>
              <a:buFont typeface="Wingdings" panose="05000000000000000000" pitchFamily="2" charset="2"/>
              <a:buChar char="§"/>
              <a:defRPr sz="2000">
                <a:solidFill>
                  <a:schemeClr val="tx1"/>
                </a:solidFill>
                <a:latin typeface="+mn-lt"/>
                <a:ea typeface="ＭＳ Ｐゴシック" pitchFamily="-110" charset="-128"/>
              </a:defRPr>
            </a:lvl3pPr>
            <a:lvl4pPr marL="712781" indent="-173037" algn="l" rtl="0" eaLnBrk="1" fontAlgn="base" hangingPunct="1">
              <a:spcBef>
                <a:spcPct val="0"/>
              </a:spcBef>
              <a:spcAft>
                <a:spcPct val="0"/>
              </a:spcAft>
              <a:buClr>
                <a:srgbClr val="C9122B"/>
              </a:buClr>
              <a:buSzPct val="115000"/>
              <a:buFont typeface="Wingdings" panose="05000000000000000000" pitchFamily="2" charset="2"/>
              <a:buChar char="§"/>
              <a:defRPr sz="1800">
                <a:solidFill>
                  <a:schemeClr val="tx1"/>
                </a:solidFill>
                <a:latin typeface="+mn-lt"/>
                <a:ea typeface="ＭＳ Ｐゴシック" pitchFamily="-110" charset="-128"/>
              </a:defRPr>
            </a:lvl4pPr>
            <a:lvl5pPr marL="899991" indent="-183598" algn="l" rtl="0" eaLnBrk="1" fontAlgn="base" hangingPunct="1">
              <a:spcBef>
                <a:spcPct val="0"/>
              </a:spcBef>
              <a:spcAft>
                <a:spcPct val="0"/>
              </a:spcAft>
              <a:buClr>
                <a:srgbClr val="C9122B"/>
              </a:buClr>
              <a:buSzPct val="110000"/>
              <a:buFont typeface="Wingdings" panose="05000000000000000000" pitchFamily="2" charset="2"/>
              <a:buChar char="§"/>
              <a:defRPr sz="1800">
                <a:solidFill>
                  <a:schemeClr val="tx1"/>
                </a:solidFill>
                <a:latin typeface="+mn-lt"/>
                <a:ea typeface="ＭＳ Ｐゴシック" pitchFamily="-110" charset="-128"/>
              </a:defRPr>
            </a:lvl5pPr>
            <a:lvl6pPr marL="1355711"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6pPr>
            <a:lvl7pPr marL="1812907"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7pPr>
            <a:lvl8pPr marL="2270102"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8pPr>
            <a:lvl9pPr marL="2727298"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9pPr>
          </a:lstStyle>
          <a:p>
            <a:pPr>
              <a:lnSpc>
                <a:spcPct val="110000"/>
              </a:lnSpc>
            </a:pPr>
            <a:r>
              <a:rPr lang="en-GB" sz="1800" kern="0" dirty="0">
                <a:latin typeface="Calibri" panose="020F0502020204030204" pitchFamily="34" charset="0"/>
                <a:cs typeface="Calibri" panose="020F0502020204030204" pitchFamily="34" charset="0"/>
              </a:rPr>
              <a:t>Difficult to </a:t>
            </a:r>
            <a:r>
              <a:rPr lang="en-GB" sz="1800" b="1" kern="0" dirty="0">
                <a:latin typeface="Calibri" panose="020F0502020204030204" pitchFamily="34" charset="0"/>
                <a:cs typeface="Calibri" panose="020F0502020204030204" pitchFamily="34" charset="0"/>
              </a:rPr>
              <a:t>precisely</a:t>
            </a:r>
            <a:r>
              <a:rPr lang="en-GB" sz="1800" kern="0" dirty="0">
                <a:latin typeface="Calibri" panose="020F0502020204030204" pitchFamily="34" charset="0"/>
                <a:cs typeface="Calibri" panose="020F0502020204030204" pitchFamily="34" charset="0"/>
              </a:rPr>
              <a:t> define</a:t>
            </a:r>
          </a:p>
          <a:p>
            <a:pPr>
              <a:lnSpc>
                <a:spcPct val="110000"/>
              </a:lnSpc>
            </a:pPr>
            <a:r>
              <a:rPr lang="en-GB" sz="1800" kern="0" dirty="0">
                <a:latin typeface="Calibri" panose="020F0502020204030204" pitchFamily="34" charset="0"/>
                <a:cs typeface="Calibri" panose="020F0502020204030204" pitchFamily="34" charset="0"/>
              </a:rPr>
              <a:t>Multiple </a:t>
            </a:r>
            <a:r>
              <a:rPr lang="en-GB" sz="1800" b="1" kern="0" dirty="0">
                <a:latin typeface="Calibri" panose="020F0502020204030204" pitchFamily="34" charset="0"/>
                <a:cs typeface="Calibri" panose="020F0502020204030204" pitchFamily="34" charset="0"/>
              </a:rPr>
              <a:t>aspects</a:t>
            </a:r>
            <a:r>
              <a:rPr lang="en-GB" sz="1800" kern="0" dirty="0">
                <a:latin typeface="Calibri" panose="020F0502020204030204" pitchFamily="34" charset="0"/>
                <a:cs typeface="Calibri" panose="020F0502020204030204" pitchFamily="34" charset="0"/>
              </a:rPr>
              <a:t>, and multiple indicators could be used to capture each</a:t>
            </a:r>
          </a:p>
          <a:p>
            <a:pPr>
              <a:lnSpc>
                <a:spcPct val="110000"/>
              </a:lnSpc>
            </a:pPr>
            <a:r>
              <a:rPr lang="en-GB" sz="1800" kern="0" dirty="0">
                <a:latin typeface="Calibri" panose="020F0502020204030204" pitchFamily="34" charset="0"/>
                <a:cs typeface="Calibri" panose="020F0502020204030204" pitchFamily="34" charset="0"/>
              </a:rPr>
              <a:t>Government has been recommended ‘</a:t>
            </a:r>
            <a:r>
              <a:rPr lang="en-GB" sz="1800" b="1" kern="0" dirty="0">
                <a:latin typeface="Calibri" panose="020F0502020204030204" pitchFamily="34" charset="0"/>
                <a:cs typeface="Calibri" panose="020F0502020204030204" pitchFamily="34" charset="0"/>
              </a:rPr>
              <a:t>Good work</a:t>
            </a:r>
            <a:r>
              <a:rPr lang="en-GB" sz="1800" kern="0" dirty="0">
                <a:latin typeface="Calibri" panose="020F0502020204030204" pitchFamily="34" charset="0"/>
                <a:cs typeface="Calibri" panose="020F0502020204030204" pitchFamily="34" charset="0"/>
              </a:rPr>
              <a:t>’ indicators – LFS has questions in a number of these dimensions</a:t>
            </a:r>
          </a:p>
          <a:p>
            <a:pPr>
              <a:lnSpc>
                <a:spcPct val="110000"/>
              </a:lnSpc>
            </a:pPr>
            <a:r>
              <a:rPr lang="en-GB" sz="1800" dirty="0">
                <a:latin typeface="Calibri" panose="020F0502020204030204" pitchFamily="34" charset="0"/>
                <a:cs typeface="Calibri" panose="020F0502020204030204" pitchFamily="34" charset="0"/>
              </a:rPr>
              <a:t>We use nine indicators of </a:t>
            </a:r>
            <a:r>
              <a:rPr lang="en-GB" sz="1800" b="1" dirty="0">
                <a:latin typeface="Calibri" panose="020F0502020204030204" pitchFamily="34" charset="0"/>
                <a:cs typeface="Calibri" panose="020F0502020204030204" pitchFamily="34" charset="0"/>
              </a:rPr>
              <a:t>negative job quality</a:t>
            </a:r>
          </a:p>
          <a:p>
            <a:pPr lvl="1">
              <a:lnSpc>
                <a:spcPct val="110000"/>
              </a:lnSpc>
            </a:pPr>
            <a:r>
              <a:rPr lang="en-GB" sz="1600" dirty="0">
                <a:latin typeface="Calibri" panose="020F0502020204030204" pitchFamily="34" charset="0"/>
                <a:cs typeface="Calibri" panose="020F0502020204030204" pitchFamily="34" charset="0"/>
              </a:rPr>
              <a:t>plus </a:t>
            </a:r>
            <a:r>
              <a:rPr lang="en-GB" sz="1600" b="1" dirty="0">
                <a:latin typeface="Calibri" panose="020F0502020204030204" pitchFamily="34" charset="0"/>
                <a:cs typeface="Calibri" panose="020F0502020204030204" pitchFamily="34" charset="0"/>
              </a:rPr>
              <a:t>pay</a:t>
            </a:r>
            <a:r>
              <a:rPr lang="en-GB" sz="1600" dirty="0">
                <a:latin typeface="Calibri" panose="020F0502020204030204" pitchFamily="34" charset="0"/>
                <a:cs typeface="Calibri" panose="020F0502020204030204" pitchFamily="34" charset="0"/>
              </a:rPr>
              <a:t> </a:t>
            </a:r>
            <a:r>
              <a:rPr lang="en-GB" sz="1000" dirty="0">
                <a:latin typeface="Calibri" panose="020F0502020204030204" pitchFamily="34" charset="0"/>
                <a:cs typeface="Calibri" panose="020F0502020204030204" pitchFamily="34" charset="0"/>
              </a:rPr>
              <a:t>(from Annual Survey of Hours and Earnings)</a:t>
            </a:r>
          </a:p>
        </p:txBody>
      </p:sp>
      <p:pic>
        <p:nvPicPr>
          <p:cNvPr id="10" name="Picture 9">
            <a:extLst>
              <a:ext uri="{FF2B5EF4-FFF2-40B4-BE49-F238E27FC236}">
                <a16:creationId xmlns:a16="http://schemas.microsoft.com/office/drawing/2014/main" id="{B2CD5C8B-D682-472A-91C9-533D4FEE7A38}"/>
              </a:ext>
            </a:extLst>
          </p:cNvPr>
          <p:cNvPicPr>
            <a:picLocks noChangeAspect="1"/>
          </p:cNvPicPr>
          <p:nvPr/>
        </p:nvPicPr>
        <p:blipFill>
          <a:blip r:embed="rId4"/>
          <a:stretch>
            <a:fillRect/>
          </a:stretch>
        </p:blipFill>
        <p:spPr>
          <a:xfrm>
            <a:off x="4304886" y="1523776"/>
            <a:ext cx="4079602" cy="3148039"/>
          </a:xfrm>
          <a:prstGeom prst="rect">
            <a:avLst/>
          </a:prstGeom>
        </p:spPr>
      </p:pic>
      <p:sp>
        <p:nvSpPr>
          <p:cNvPr id="11" name="TextBox 10">
            <a:extLst>
              <a:ext uri="{FF2B5EF4-FFF2-40B4-BE49-F238E27FC236}">
                <a16:creationId xmlns:a16="http://schemas.microsoft.com/office/drawing/2014/main" id="{6DAC2BFF-EFA8-4E67-8373-1ABAC30F02E3}"/>
              </a:ext>
            </a:extLst>
          </p:cNvPr>
          <p:cNvSpPr txBox="1"/>
          <p:nvPr/>
        </p:nvSpPr>
        <p:spPr>
          <a:xfrm>
            <a:off x="7377412" y="4671815"/>
            <a:ext cx="1872208" cy="246221"/>
          </a:xfrm>
          <a:prstGeom prst="rect">
            <a:avLst/>
          </a:prstGeom>
          <a:noFill/>
        </p:spPr>
        <p:txBody>
          <a:bodyPr wrap="square" rtlCol="0">
            <a:spAutoFit/>
          </a:bodyPr>
          <a:lstStyle/>
          <a:p>
            <a:r>
              <a:rPr lang="en-GB" sz="1000" dirty="0">
                <a:latin typeface="Calibri" panose="020F0502020204030204" pitchFamily="34" charset="0"/>
                <a:cs typeface="Calibri" panose="020F0502020204030204" pitchFamily="34" charset="0"/>
              </a:rPr>
              <a:t>Irvine et al (</a:t>
            </a:r>
            <a:r>
              <a:rPr lang="en-GB" sz="1000" dirty="0">
                <a:latin typeface="Calibri" panose="020F0502020204030204" pitchFamily="34" charset="0"/>
                <a:cs typeface="Calibri" panose="020F0502020204030204" pitchFamily="34" charset="0"/>
                <a:hlinkClick r:id="rId5"/>
              </a:rPr>
              <a:t>2018</a:t>
            </a:r>
            <a:r>
              <a:rPr lang="en-GB" sz="1000" dirty="0">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5129C838-5377-4E82-A71D-0530247F1A33}"/>
              </a:ext>
            </a:extLst>
          </p:cNvPr>
          <p:cNvPicPr>
            <a:picLocks noChangeAspect="1"/>
          </p:cNvPicPr>
          <p:nvPr/>
        </p:nvPicPr>
        <p:blipFill>
          <a:blip r:embed="rId6"/>
          <a:stretch>
            <a:fillRect/>
          </a:stretch>
        </p:blipFill>
        <p:spPr>
          <a:xfrm>
            <a:off x="7982782" y="0"/>
            <a:ext cx="1161218" cy="1407901"/>
          </a:xfrm>
          <a:prstGeom prst="rect">
            <a:avLst/>
          </a:prstGeom>
        </p:spPr>
      </p:pic>
      <p:pic>
        <p:nvPicPr>
          <p:cNvPr id="7" name="Audio 6">
            <a:hlinkClick r:id="" action="ppaction://media"/>
            <a:extLst>
              <a:ext uri="{FF2B5EF4-FFF2-40B4-BE49-F238E27FC236}">
                <a16:creationId xmlns:a16="http://schemas.microsoft.com/office/drawing/2014/main" id="{5D133AFD-B2CE-49AB-A611-3A8238F3B5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363299230"/>
      </p:ext>
    </p:extLst>
  </p:cSld>
  <p:clrMapOvr>
    <a:masterClrMapping/>
  </p:clrMapOvr>
  <mc:AlternateContent xmlns:mc="http://schemas.openxmlformats.org/markup-compatibility/2006" xmlns:p14="http://schemas.microsoft.com/office/powerpoint/2010/main">
    <mc:Choice Requires="p14">
      <p:transition spd="slow" p14:dur="2000" advTm="45027"/>
    </mc:Choice>
    <mc:Fallback xmlns="">
      <p:transition spd="slow" advTm="45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72" y="621181"/>
            <a:ext cx="8423206" cy="648072"/>
          </a:xfrm>
        </p:spPr>
        <p:txBody>
          <a:bodyPr/>
          <a:lstStyle/>
          <a:p>
            <a:r>
              <a:rPr lang="en-US" dirty="0">
                <a:latin typeface="Calibri" panose="020F0502020204030204" pitchFamily="34" charset="0"/>
                <a:cs typeface="Calibri" panose="020F0502020204030204" pitchFamily="34" charset="0"/>
              </a:rPr>
              <a:t>Job quality measures (1)</a:t>
            </a:r>
          </a:p>
        </p:txBody>
      </p:sp>
      <p:sp>
        <p:nvSpPr>
          <p:cNvPr id="3" name="Content Placeholder 2"/>
          <p:cNvSpPr>
            <a:spLocks noGrp="1"/>
          </p:cNvSpPr>
          <p:nvPr>
            <p:ph idx="1"/>
          </p:nvPr>
        </p:nvSpPr>
        <p:spPr>
          <a:xfrm>
            <a:off x="396972" y="1207261"/>
            <a:ext cx="7919444" cy="3816424"/>
          </a:xfrm>
          <a:ln>
            <a:noFill/>
          </a:ln>
        </p:spPr>
        <p:txBody>
          <a:bodyPr/>
          <a:lstStyle/>
          <a:p>
            <a:pPr marL="0" lvl="0" indent="0">
              <a:buNone/>
            </a:pPr>
            <a:r>
              <a:rPr lang="en-GB" sz="1800" b="1" dirty="0">
                <a:solidFill>
                  <a:srgbClr val="C00000"/>
                </a:solidFill>
                <a:latin typeface="Calibri" panose="020F0502020204030204" pitchFamily="34" charset="0"/>
                <a:cs typeface="Calibri" panose="020F0502020204030204" pitchFamily="34" charset="0"/>
              </a:rPr>
              <a:t>1. </a:t>
            </a:r>
            <a:r>
              <a:rPr lang="en-GB" sz="1800" b="1" dirty="0">
                <a:latin typeface="Calibri" panose="020F0502020204030204" pitchFamily="34" charset="0"/>
                <a:cs typeface="Calibri" panose="020F0502020204030204" pitchFamily="34" charset="0"/>
              </a:rPr>
              <a:t>Working long hours </a:t>
            </a:r>
            <a:r>
              <a:rPr lang="en-GB" sz="1800" dirty="0">
                <a:latin typeface="Calibri" panose="020F0502020204030204" pitchFamily="34" charset="0"/>
                <a:cs typeface="Calibri" panose="020F0502020204030204" pitchFamily="34" charset="0"/>
              </a:rPr>
              <a:t>(measured for full-time employees)</a:t>
            </a:r>
          </a:p>
          <a:p>
            <a:pPr marL="0" lvl="0" indent="0">
              <a:buNone/>
            </a:pPr>
            <a:r>
              <a:rPr lang="en-GB" sz="1800" i="1" dirty="0">
                <a:latin typeface="Calibri" panose="020F0502020204030204" pitchFamily="34" charset="0"/>
                <a:cs typeface="Calibri" panose="020F0502020204030204" pitchFamily="34" charset="0"/>
              </a:rPr>
              <a:t>Q. How many hours per week do you usually work in your (main) job/business – please exclude meal breaks?, and, How many hours paid/unpaid overtime do you usually work per week?</a:t>
            </a:r>
          </a:p>
          <a:p>
            <a:pPr marL="0" lvl="0" indent="0">
              <a:buNone/>
            </a:pPr>
            <a:endParaRPr lang="en-GB" sz="800" i="1" dirty="0">
              <a:latin typeface="Calibri" panose="020F0502020204030204" pitchFamily="34" charset="0"/>
              <a:cs typeface="Calibri" panose="020F0502020204030204" pitchFamily="34" charset="0"/>
            </a:endParaRPr>
          </a:p>
          <a:p>
            <a:pPr marL="0" lvl="0" indent="0">
              <a:buNone/>
            </a:pPr>
            <a:r>
              <a:rPr lang="en-GB" sz="1800" b="1" dirty="0">
                <a:solidFill>
                  <a:srgbClr val="C00000"/>
                </a:solidFill>
                <a:latin typeface="Calibri" panose="020F0502020204030204" pitchFamily="34" charset="0"/>
                <a:cs typeface="Calibri" panose="020F0502020204030204" pitchFamily="34" charset="0"/>
              </a:rPr>
              <a:t>2. </a:t>
            </a:r>
            <a:r>
              <a:rPr lang="en-GB" sz="1800" b="1" dirty="0">
                <a:latin typeface="Calibri" panose="020F0502020204030204" pitchFamily="34" charset="0"/>
                <a:cs typeface="Calibri" panose="020F0502020204030204" pitchFamily="34" charset="0"/>
              </a:rPr>
              <a:t>Working evenings and nights</a:t>
            </a:r>
          </a:p>
          <a:p>
            <a:pPr marL="0" lvl="0" indent="0">
              <a:buNone/>
            </a:pPr>
            <a:r>
              <a:rPr lang="en-GB" sz="1800" i="1" dirty="0">
                <a:latin typeface="Calibri" panose="020F0502020204030204" pitchFamily="34" charset="0"/>
                <a:cs typeface="Calibri" panose="020F0502020204030204" pitchFamily="34" charset="0"/>
              </a:rPr>
              <a:t>Q. Within your usual pattern of work is it usual for you to work in the evening, or at night?</a:t>
            </a:r>
          </a:p>
          <a:p>
            <a:pPr marL="0" lvl="0" indent="0">
              <a:buNone/>
            </a:pPr>
            <a:endParaRPr lang="en-GB" sz="800" i="1" dirty="0">
              <a:latin typeface="Calibri" panose="020F0502020204030204" pitchFamily="34" charset="0"/>
              <a:cs typeface="Calibri" panose="020F0502020204030204" pitchFamily="34" charset="0"/>
            </a:endParaRPr>
          </a:p>
          <a:p>
            <a:pPr marL="0" lvl="0" indent="0">
              <a:buNone/>
            </a:pPr>
            <a:r>
              <a:rPr lang="en-GB" sz="1800" b="1" dirty="0">
                <a:solidFill>
                  <a:srgbClr val="C00000"/>
                </a:solidFill>
                <a:latin typeface="Calibri" panose="020F0502020204030204" pitchFamily="34" charset="0"/>
                <a:cs typeface="Calibri" panose="020F0502020204030204" pitchFamily="34" charset="0"/>
              </a:rPr>
              <a:t>3. </a:t>
            </a:r>
            <a:r>
              <a:rPr lang="en-GB" sz="1800" b="1" dirty="0">
                <a:latin typeface="Calibri" panose="020F0502020204030204" pitchFamily="34" charset="0"/>
                <a:cs typeface="Calibri" panose="020F0502020204030204" pitchFamily="34" charset="0"/>
              </a:rPr>
              <a:t>Working at the weekend</a:t>
            </a:r>
            <a:r>
              <a:rPr lang="en-GB" sz="1800" dirty="0">
                <a:latin typeface="Calibri" panose="020F0502020204030204" pitchFamily="34" charset="0"/>
                <a:cs typeface="Calibri" panose="020F0502020204030204" pitchFamily="34" charset="0"/>
              </a:rPr>
              <a:t> </a:t>
            </a:r>
          </a:p>
          <a:p>
            <a:pPr marL="0" lvl="0" indent="0">
              <a:buNone/>
            </a:pPr>
            <a:r>
              <a:rPr lang="en-GB" sz="1800" i="1" dirty="0">
                <a:latin typeface="Calibri" panose="020F0502020204030204" pitchFamily="34" charset="0"/>
                <a:cs typeface="Calibri" panose="020F0502020204030204" pitchFamily="34" charset="0"/>
              </a:rPr>
              <a:t>Q. On how many (different) days per week do you usually work?, May I just check,  on which days do you usually work?</a:t>
            </a:r>
          </a:p>
          <a:p>
            <a:pPr marL="0" lvl="0" indent="0">
              <a:buNone/>
            </a:pPr>
            <a:endParaRPr lang="en-GB" sz="800" i="1" dirty="0">
              <a:latin typeface="Calibri" panose="020F0502020204030204" pitchFamily="34" charset="0"/>
              <a:cs typeface="Calibri" panose="020F0502020204030204" pitchFamily="34" charset="0"/>
            </a:endParaRPr>
          </a:p>
          <a:p>
            <a:pPr marL="0" lvl="0" indent="0">
              <a:buNone/>
            </a:pPr>
            <a:r>
              <a:rPr lang="en-GB" sz="1800" b="1" dirty="0">
                <a:solidFill>
                  <a:srgbClr val="C00000"/>
                </a:solidFill>
                <a:latin typeface="Calibri" panose="020F0502020204030204" pitchFamily="34" charset="0"/>
                <a:cs typeface="Calibri" panose="020F0502020204030204" pitchFamily="34" charset="0"/>
              </a:rPr>
              <a:t>4. </a:t>
            </a:r>
            <a:r>
              <a:rPr lang="en-GB" sz="1800" b="1" dirty="0">
                <a:latin typeface="Calibri" panose="020F0502020204030204" pitchFamily="34" charset="0"/>
                <a:cs typeface="Calibri" panose="020F0502020204030204" pitchFamily="34" charset="0"/>
              </a:rPr>
              <a:t>Shift work</a:t>
            </a:r>
          </a:p>
          <a:p>
            <a:pPr marL="0" lvl="0" indent="0">
              <a:buNone/>
            </a:pPr>
            <a:r>
              <a:rPr lang="en-GB" sz="1800" i="1" dirty="0">
                <a:latin typeface="Calibri" panose="020F0502020204030204" pitchFamily="34" charset="0"/>
                <a:cs typeface="Calibri" panose="020F0502020204030204" pitchFamily="34" charset="0"/>
              </a:rPr>
              <a:t>Q. Do you do shift work in your job?</a:t>
            </a:r>
          </a:p>
          <a:p>
            <a:pPr marL="0" lvl="0" indent="0">
              <a:buNone/>
            </a:pPr>
            <a:endParaRPr lang="en-GB" sz="1800" i="1" dirty="0">
              <a:latin typeface="Calibri" panose="020F0502020204030204" pitchFamily="34" charset="0"/>
              <a:cs typeface="Calibri" panose="020F0502020204030204" pitchFamily="34" charset="0"/>
            </a:endParaRPr>
          </a:p>
          <a:p>
            <a:pPr marL="342900" lvl="0" indent="-342900">
              <a:buFont typeface="+mj-lt"/>
              <a:buAutoNum type="arabicPeriod" startAt="4"/>
            </a:pPr>
            <a:endParaRPr lang="en-GB" sz="18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CCF438B-2152-4439-B904-94FCE2FA90AA}"/>
              </a:ext>
            </a:extLst>
          </p:cNvPr>
          <p:cNvSpPr txBox="1"/>
          <p:nvPr/>
        </p:nvSpPr>
        <p:spPr>
          <a:xfrm>
            <a:off x="8424134" y="-781"/>
            <a:ext cx="792088" cy="246221"/>
          </a:xfrm>
          <a:prstGeom prst="rect">
            <a:avLst/>
          </a:prstGeom>
          <a:noFill/>
        </p:spPr>
        <p:txBody>
          <a:bodyPr wrap="square" rtlCol="0">
            <a:spAutoFit/>
          </a:bodyPr>
          <a:lstStyle/>
          <a:p>
            <a:r>
              <a:rPr lang="en-GB" sz="1000" dirty="0">
                <a:solidFill>
                  <a:schemeClr val="bg1"/>
                </a:solidFill>
                <a:latin typeface="Calibri" panose="020F0502020204030204" pitchFamily="34" charset="0"/>
                <a:cs typeface="Calibri" panose="020F0502020204030204" pitchFamily="34" charset="0"/>
              </a:rPr>
              <a:t>[Nhlanhla]</a:t>
            </a:r>
          </a:p>
        </p:txBody>
      </p:sp>
      <p:pic>
        <p:nvPicPr>
          <p:cNvPr id="7" name="Audio 6">
            <a:hlinkClick r:id="" action="ppaction://media"/>
            <a:extLst>
              <a:ext uri="{FF2B5EF4-FFF2-40B4-BE49-F238E27FC236}">
                <a16:creationId xmlns:a16="http://schemas.microsoft.com/office/drawing/2014/main" id="{839751B6-8FFB-4826-B404-C38BD13EBB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152295732"/>
      </p:ext>
    </p:extLst>
  </p:cSld>
  <p:clrMapOvr>
    <a:masterClrMapping/>
  </p:clrMapOvr>
  <mc:AlternateContent xmlns:mc="http://schemas.openxmlformats.org/markup-compatibility/2006" xmlns:p14="http://schemas.microsoft.com/office/powerpoint/2010/main">
    <mc:Choice Requires="p14">
      <p:transition spd="slow" p14:dur="2000" advTm="14988"/>
    </mc:Choice>
    <mc:Fallback xmlns="">
      <p:transition spd="slow" advTm="14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72" y="613432"/>
            <a:ext cx="8423206" cy="648072"/>
          </a:xfrm>
        </p:spPr>
        <p:txBody>
          <a:bodyPr/>
          <a:lstStyle/>
          <a:p>
            <a:r>
              <a:rPr lang="en-US" dirty="0">
                <a:latin typeface="Calibri" panose="020F0502020204030204" pitchFamily="34" charset="0"/>
                <a:cs typeface="Calibri" panose="020F0502020204030204" pitchFamily="34" charset="0"/>
              </a:rPr>
              <a:t>Job quality measures (2)</a:t>
            </a:r>
          </a:p>
        </p:txBody>
      </p:sp>
      <p:sp>
        <p:nvSpPr>
          <p:cNvPr id="3" name="Content Placeholder 2"/>
          <p:cNvSpPr>
            <a:spLocks noGrp="1"/>
          </p:cNvSpPr>
          <p:nvPr>
            <p:ph idx="1"/>
          </p:nvPr>
        </p:nvSpPr>
        <p:spPr>
          <a:xfrm>
            <a:off x="396972" y="1059582"/>
            <a:ext cx="8495508" cy="3816424"/>
          </a:xfrm>
          <a:ln>
            <a:noFill/>
          </a:ln>
        </p:spPr>
        <p:txBody>
          <a:bodyPr/>
          <a:lstStyle/>
          <a:p>
            <a:pPr marL="0" lvl="0" indent="0">
              <a:buNone/>
            </a:pPr>
            <a:endParaRPr lang="en-GB" sz="1800" dirty="0">
              <a:latin typeface="Calibri" panose="020F0502020204030204" pitchFamily="34" charset="0"/>
              <a:cs typeface="Calibri" panose="020F0502020204030204" pitchFamily="34" charset="0"/>
            </a:endParaRPr>
          </a:p>
          <a:p>
            <a:pPr marL="0" lvl="0" indent="0">
              <a:buNone/>
            </a:pPr>
            <a:r>
              <a:rPr lang="en-GB" sz="1800" b="1" dirty="0">
                <a:solidFill>
                  <a:srgbClr val="C00000"/>
                </a:solidFill>
                <a:latin typeface="Calibri" panose="020F0502020204030204" pitchFamily="34" charset="0"/>
                <a:cs typeface="Calibri" panose="020F0502020204030204" pitchFamily="34" charset="0"/>
              </a:rPr>
              <a:t>5. </a:t>
            </a:r>
            <a:r>
              <a:rPr lang="en-GB" sz="1800" b="1" dirty="0">
                <a:latin typeface="Calibri" panose="020F0502020204030204" pitchFamily="34" charset="0"/>
                <a:cs typeface="Calibri" panose="020F0502020204030204" pitchFamily="34" charset="0"/>
              </a:rPr>
              <a:t>Not having a permanent job</a:t>
            </a:r>
          </a:p>
          <a:p>
            <a:pPr marL="0" lvl="0" indent="0">
              <a:buNone/>
            </a:pPr>
            <a:r>
              <a:rPr lang="en-GB" sz="1800" i="1" dirty="0">
                <a:latin typeface="Calibri" panose="020F0502020204030204" pitchFamily="34" charset="0"/>
                <a:cs typeface="Calibri" panose="020F0502020204030204" pitchFamily="34" charset="0"/>
              </a:rPr>
              <a:t>Q. Is your job... a permanent job, or is there some way that it is not permanent?</a:t>
            </a:r>
          </a:p>
          <a:p>
            <a:pPr marL="0" lvl="0" indent="0">
              <a:buNone/>
            </a:pPr>
            <a:endParaRPr lang="en-GB" sz="1800" i="1" dirty="0">
              <a:latin typeface="Calibri" panose="020F0502020204030204" pitchFamily="34" charset="0"/>
              <a:cs typeface="Calibri" panose="020F0502020204030204" pitchFamily="34" charset="0"/>
            </a:endParaRPr>
          </a:p>
          <a:p>
            <a:pPr marL="0" lvl="0" indent="0">
              <a:buNone/>
            </a:pPr>
            <a:r>
              <a:rPr lang="en-GB" sz="1800" b="1" dirty="0">
                <a:solidFill>
                  <a:srgbClr val="C00000"/>
                </a:solidFill>
                <a:latin typeface="Calibri" panose="020F0502020204030204" pitchFamily="34" charset="0"/>
                <a:cs typeface="Calibri" panose="020F0502020204030204" pitchFamily="34" charset="0"/>
              </a:rPr>
              <a:t>6. </a:t>
            </a:r>
            <a:r>
              <a:rPr lang="en-GB" sz="1800" b="1" dirty="0">
                <a:latin typeface="Calibri" panose="020F0502020204030204" pitchFamily="34" charset="0"/>
                <a:cs typeface="Calibri" panose="020F0502020204030204" pitchFamily="34" charset="0"/>
              </a:rPr>
              <a:t>Having a zero-hours contract</a:t>
            </a:r>
            <a:r>
              <a:rPr lang="en-GB" sz="1800" dirty="0">
                <a:latin typeface="Calibri" panose="020F0502020204030204" pitchFamily="34" charset="0"/>
                <a:cs typeface="Calibri" panose="020F0502020204030204" pitchFamily="34" charset="0"/>
              </a:rPr>
              <a:t> </a:t>
            </a:r>
          </a:p>
          <a:p>
            <a:pPr marL="0" lvl="0" indent="0">
              <a:buNone/>
            </a:pPr>
            <a:r>
              <a:rPr lang="en-GB" sz="1800" i="1" dirty="0">
                <a:latin typeface="Calibri" panose="020F0502020204030204" pitchFamily="34" charset="0"/>
                <a:cs typeface="Calibri" panose="020F0502020204030204" pitchFamily="34" charset="0"/>
              </a:rPr>
              <a:t>Q. Some people have special working hours arrangements that vary daily or weekly. In your (main) job is your agreed working arrangement any of the following…zero hours contract?</a:t>
            </a:r>
          </a:p>
          <a:p>
            <a:pPr marL="0" lvl="0" indent="0">
              <a:buNone/>
            </a:pPr>
            <a:endParaRPr lang="en-GB" sz="1800" i="1" dirty="0">
              <a:latin typeface="Calibri" panose="020F0502020204030204" pitchFamily="34" charset="0"/>
              <a:cs typeface="Calibri" panose="020F0502020204030204" pitchFamily="34" charset="0"/>
            </a:endParaRPr>
          </a:p>
          <a:p>
            <a:pPr marL="0" lvl="0" indent="0">
              <a:buNone/>
            </a:pPr>
            <a:r>
              <a:rPr lang="en-GB" sz="1800" b="1" dirty="0">
                <a:solidFill>
                  <a:srgbClr val="C00000"/>
                </a:solidFill>
                <a:latin typeface="Calibri" panose="020F0502020204030204" pitchFamily="34" charset="0"/>
                <a:cs typeface="Calibri" panose="020F0502020204030204" pitchFamily="34" charset="0"/>
              </a:rPr>
              <a:t>7. </a:t>
            </a:r>
            <a:r>
              <a:rPr lang="en-GB" sz="1800" b="1" dirty="0">
                <a:latin typeface="Calibri" panose="020F0502020204030204" pitchFamily="34" charset="0"/>
                <a:cs typeface="Calibri" panose="020F0502020204030204" pitchFamily="34" charset="0"/>
              </a:rPr>
              <a:t>Suffering from an illness or disability caused by work</a:t>
            </a:r>
            <a:r>
              <a:rPr lang="en-GB" sz="1800" dirty="0">
                <a:latin typeface="Calibri" panose="020F0502020204030204" pitchFamily="34" charset="0"/>
                <a:cs typeface="Calibri" panose="020F0502020204030204" pitchFamily="34" charset="0"/>
              </a:rPr>
              <a:t> </a:t>
            </a:r>
          </a:p>
          <a:p>
            <a:pPr marL="0" lvl="0" indent="0">
              <a:buNone/>
            </a:pPr>
            <a:r>
              <a:rPr lang="en-GB" sz="1800" i="1" dirty="0">
                <a:latin typeface="Calibri" panose="020F0502020204030204" pitchFamily="34" charset="0"/>
                <a:cs typeface="Calibri" panose="020F0502020204030204" pitchFamily="34" charset="0"/>
              </a:rPr>
              <a:t>Q. Within the last twelve months have you suffered from any illness, disability or other physical or mental problem that was caused or made worse by your job or by work you have done in the past?</a:t>
            </a:r>
            <a:endParaRPr lang="en-GB" sz="1800" dirty="0">
              <a:latin typeface="Calibri" panose="020F0502020204030204" pitchFamily="34" charset="0"/>
              <a:cs typeface="Calibri" panose="020F0502020204030204" pitchFamily="34" charset="0"/>
            </a:endParaRPr>
          </a:p>
          <a:p>
            <a:pPr marL="0" lvl="0" indent="0">
              <a:buNone/>
            </a:pPr>
            <a:endParaRPr lang="en-GB" sz="1800" dirty="0">
              <a:latin typeface="Calibri" panose="020F0502020204030204" pitchFamily="34" charset="0"/>
              <a:cs typeface="Calibri" panose="020F0502020204030204" pitchFamily="34" charset="0"/>
            </a:endParaRPr>
          </a:p>
          <a:p>
            <a:pPr marL="0" lvl="0" indent="0">
              <a:buNone/>
            </a:pPr>
            <a:endParaRPr lang="en-GB" sz="1800" i="1" dirty="0">
              <a:latin typeface="Calibri" panose="020F0502020204030204" pitchFamily="34" charset="0"/>
              <a:cs typeface="Calibri" panose="020F0502020204030204" pitchFamily="34" charset="0"/>
            </a:endParaRPr>
          </a:p>
          <a:p>
            <a:pPr marL="342900" lvl="0" indent="-342900">
              <a:buFont typeface="+mj-lt"/>
              <a:buAutoNum type="arabicPeriod"/>
            </a:pPr>
            <a:endParaRPr lang="en-GB" sz="18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CCF438B-2152-4439-B904-94FCE2FA90AA}"/>
              </a:ext>
            </a:extLst>
          </p:cNvPr>
          <p:cNvSpPr txBox="1"/>
          <p:nvPr/>
        </p:nvSpPr>
        <p:spPr>
          <a:xfrm>
            <a:off x="8424134" y="-781"/>
            <a:ext cx="792088" cy="246221"/>
          </a:xfrm>
          <a:prstGeom prst="rect">
            <a:avLst/>
          </a:prstGeom>
          <a:noFill/>
        </p:spPr>
        <p:txBody>
          <a:bodyPr wrap="square" rtlCol="0">
            <a:spAutoFit/>
          </a:bodyPr>
          <a:lstStyle/>
          <a:p>
            <a:r>
              <a:rPr lang="en-GB" sz="1000" dirty="0">
                <a:solidFill>
                  <a:schemeClr val="bg1"/>
                </a:solidFill>
                <a:latin typeface="Calibri" panose="020F0502020204030204" pitchFamily="34" charset="0"/>
                <a:cs typeface="Calibri" panose="020F0502020204030204" pitchFamily="34" charset="0"/>
              </a:rPr>
              <a:t>[Nhlanhla]</a:t>
            </a:r>
          </a:p>
        </p:txBody>
      </p:sp>
      <p:pic>
        <p:nvPicPr>
          <p:cNvPr id="5" name="Audio 4">
            <a:hlinkClick r:id="" action="ppaction://media"/>
            <a:extLst>
              <a:ext uri="{FF2B5EF4-FFF2-40B4-BE49-F238E27FC236}">
                <a16:creationId xmlns:a16="http://schemas.microsoft.com/office/drawing/2014/main" id="{4E15876C-B4A5-4640-A317-7ACB6FEDC1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802514341"/>
      </p:ext>
    </p:extLst>
  </p:cSld>
  <p:clrMapOvr>
    <a:masterClrMapping/>
  </p:clrMapOvr>
  <mc:AlternateContent xmlns:mc="http://schemas.openxmlformats.org/markup-compatibility/2006" xmlns:p14="http://schemas.microsoft.com/office/powerpoint/2010/main">
    <mc:Choice Requires="p14">
      <p:transition spd="slow" p14:dur="2000" advTm="8877"/>
    </mc:Choice>
    <mc:Fallback xmlns="">
      <p:transition spd="slow" advTm="8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72" y="613432"/>
            <a:ext cx="8423206" cy="648072"/>
          </a:xfrm>
        </p:spPr>
        <p:txBody>
          <a:bodyPr/>
          <a:lstStyle/>
          <a:p>
            <a:r>
              <a:rPr lang="en-US" dirty="0">
                <a:latin typeface="Calibri" panose="020F0502020204030204" pitchFamily="34" charset="0"/>
                <a:cs typeface="Calibri" panose="020F0502020204030204" pitchFamily="34" charset="0"/>
              </a:rPr>
              <a:t>Job quality measures (3)</a:t>
            </a:r>
          </a:p>
        </p:txBody>
      </p:sp>
      <p:sp>
        <p:nvSpPr>
          <p:cNvPr id="3" name="Content Placeholder 2"/>
          <p:cNvSpPr>
            <a:spLocks noGrp="1"/>
          </p:cNvSpPr>
          <p:nvPr>
            <p:ph idx="1"/>
          </p:nvPr>
        </p:nvSpPr>
        <p:spPr>
          <a:xfrm>
            <a:off x="396972" y="1059582"/>
            <a:ext cx="8495508" cy="3816424"/>
          </a:xfrm>
          <a:ln>
            <a:noFill/>
          </a:ln>
        </p:spPr>
        <p:txBody>
          <a:bodyPr/>
          <a:lstStyle/>
          <a:p>
            <a:pPr marL="0" lvl="0" indent="0">
              <a:buNone/>
            </a:pPr>
            <a:endParaRPr lang="en-GB" sz="1800" b="1" dirty="0">
              <a:latin typeface="Calibri" panose="020F0502020204030204" pitchFamily="34" charset="0"/>
              <a:cs typeface="Calibri" panose="020F0502020204030204" pitchFamily="34" charset="0"/>
            </a:endParaRPr>
          </a:p>
          <a:p>
            <a:pPr marL="0" lvl="0" indent="0">
              <a:buNone/>
            </a:pPr>
            <a:r>
              <a:rPr lang="en-GB" sz="1800" b="1" dirty="0">
                <a:solidFill>
                  <a:srgbClr val="C00000"/>
                </a:solidFill>
                <a:latin typeface="Calibri" panose="020F0502020204030204" pitchFamily="34" charset="0"/>
                <a:cs typeface="Calibri" panose="020F0502020204030204" pitchFamily="34" charset="0"/>
              </a:rPr>
              <a:t>8. </a:t>
            </a:r>
            <a:r>
              <a:rPr lang="en-GB" sz="1800" b="1" dirty="0">
                <a:latin typeface="Calibri" panose="020F0502020204030204" pitchFamily="34" charset="0"/>
                <a:cs typeface="Calibri" panose="020F0502020204030204" pitchFamily="34" charset="0"/>
              </a:rPr>
              <a:t>Not being offered training or education by the employer</a:t>
            </a:r>
          </a:p>
          <a:p>
            <a:pPr marL="0" lvl="0" indent="0">
              <a:buNone/>
            </a:pPr>
            <a:r>
              <a:rPr lang="en-GB" sz="1800" i="1" dirty="0">
                <a:latin typeface="Calibri" panose="020F0502020204030204" pitchFamily="34" charset="0"/>
                <a:cs typeface="Calibri" panose="020F0502020204030204" pitchFamily="34" charset="0"/>
              </a:rPr>
              <a:t>Q. In the last 3 months, has your (previous or current) employer offered you any training or education either on, or away from, your job?</a:t>
            </a:r>
            <a:endParaRPr lang="en-GB" sz="1800" b="1" i="1" dirty="0">
              <a:latin typeface="Calibri" panose="020F0502020204030204" pitchFamily="34" charset="0"/>
              <a:cs typeface="Calibri" panose="020F0502020204030204" pitchFamily="34" charset="0"/>
            </a:endParaRPr>
          </a:p>
          <a:p>
            <a:pPr marL="0" indent="0">
              <a:buNone/>
            </a:pPr>
            <a:endParaRPr lang="en-GB" sz="1800" b="1" dirty="0">
              <a:latin typeface="Calibri" panose="020F0502020204030204" pitchFamily="34" charset="0"/>
              <a:cs typeface="Calibri" panose="020F0502020204030204" pitchFamily="34" charset="0"/>
            </a:endParaRPr>
          </a:p>
          <a:p>
            <a:pPr marL="0" indent="0">
              <a:buNone/>
            </a:pPr>
            <a:r>
              <a:rPr lang="en-GB" sz="1800" b="1" dirty="0">
                <a:solidFill>
                  <a:srgbClr val="C00000"/>
                </a:solidFill>
                <a:latin typeface="Calibri" panose="020F0502020204030204" pitchFamily="34" charset="0"/>
                <a:cs typeface="Calibri" panose="020F0502020204030204" pitchFamily="34" charset="0"/>
              </a:rPr>
              <a:t>9. </a:t>
            </a:r>
            <a:r>
              <a:rPr lang="en-GB" sz="1800" b="1" dirty="0">
                <a:latin typeface="Calibri" panose="020F0502020204030204" pitchFamily="34" charset="0"/>
                <a:cs typeface="Calibri" panose="020F0502020204030204" pitchFamily="34" charset="0"/>
              </a:rPr>
              <a:t>Pay and conditions not influenced by trade union</a:t>
            </a:r>
          </a:p>
          <a:p>
            <a:pPr marL="0" indent="0">
              <a:buNone/>
            </a:pPr>
            <a:r>
              <a:rPr lang="en-GB" sz="1800" i="1" dirty="0">
                <a:latin typeface="Calibri" panose="020F0502020204030204" pitchFamily="34" charset="0"/>
                <a:cs typeface="Calibri" panose="020F0502020204030204" pitchFamily="34" charset="0"/>
              </a:rPr>
              <a:t>Q. Are your pay and conditions of employment directly affected by agreements between your employer and any trade union or staff association?</a:t>
            </a:r>
          </a:p>
          <a:p>
            <a:pPr marL="180973" lvl="1" indent="0">
              <a:lnSpc>
                <a:spcPct val="110000"/>
              </a:lnSpc>
              <a:buNone/>
            </a:pPr>
            <a:endParaRPr lang="en-GB" sz="14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CCF438B-2152-4439-B904-94FCE2FA90AA}"/>
              </a:ext>
            </a:extLst>
          </p:cNvPr>
          <p:cNvSpPr txBox="1"/>
          <p:nvPr/>
        </p:nvSpPr>
        <p:spPr>
          <a:xfrm>
            <a:off x="8424134" y="-781"/>
            <a:ext cx="792088" cy="246221"/>
          </a:xfrm>
          <a:prstGeom prst="rect">
            <a:avLst/>
          </a:prstGeom>
          <a:noFill/>
        </p:spPr>
        <p:txBody>
          <a:bodyPr wrap="square" rtlCol="0">
            <a:spAutoFit/>
          </a:bodyPr>
          <a:lstStyle/>
          <a:p>
            <a:r>
              <a:rPr lang="en-GB" sz="1000" dirty="0">
                <a:solidFill>
                  <a:schemeClr val="bg1"/>
                </a:solidFill>
                <a:latin typeface="Calibri" panose="020F0502020204030204" pitchFamily="34" charset="0"/>
                <a:cs typeface="Calibri" panose="020F0502020204030204" pitchFamily="34" charset="0"/>
              </a:rPr>
              <a:t>[Nhlanhla]</a:t>
            </a:r>
          </a:p>
        </p:txBody>
      </p:sp>
      <p:pic>
        <p:nvPicPr>
          <p:cNvPr id="5" name="Audio 4">
            <a:hlinkClick r:id="" action="ppaction://media"/>
            <a:extLst>
              <a:ext uri="{FF2B5EF4-FFF2-40B4-BE49-F238E27FC236}">
                <a16:creationId xmlns:a16="http://schemas.microsoft.com/office/drawing/2014/main" id="{659624D6-9EB9-4D53-B5AD-041BAC6801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784980790"/>
      </p:ext>
    </p:extLst>
  </p:cSld>
  <p:clrMapOvr>
    <a:masterClrMapping/>
  </p:clrMapOvr>
  <mc:AlternateContent xmlns:mc="http://schemas.openxmlformats.org/markup-compatibility/2006" xmlns:p14="http://schemas.microsoft.com/office/powerpoint/2010/main">
    <mc:Choice Requires="p14">
      <p:transition spd="slow" p14:dur="2000" advTm="39290"/>
    </mc:Choice>
    <mc:Fallback xmlns="">
      <p:transition spd="slow" advTm="39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2|15.9|11.5|44.5"/>
</p:tagLst>
</file>

<file path=ppt/tags/tag2.xml><?xml version="1.0" encoding="utf-8"?>
<p:tagLst xmlns:a="http://schemas.openxmlformats.org/drawingml/2006/main" xmlns:r="http://schemas.openxmlformats.org/officeDocument/2006/relationships" xmlns:p="http://schemas.openxmlformats.org/presentationml/2006/main">
  <p:tag name="TIMING" val="|63"/>
</p:tagLst>
</file>

<file path=ppt/theme/theme1.xml><?xml version="1.0" encoding="utf-8"?>
<a:theme xmlns:a="http://schemas.openxmlformats.org/drawingml/2006/main" name="Grey master final Unlocked">
  <a:themeElements>
    <a:clrScheme name="Custom 5">
      <a:dk1>
        <a:srgbClr val="000000"/>
      </a:dk1>
      <a:lt1>
        <a:srgbClr val="FFFFFF"/>
      </a:lt1>
      <a:dk2>
        <a:srgbClr val="CC3333"/>
      </a:dk2>
      <a:lt2>
        <a:srgbClr val="999999"/>
      </a:lt2>
      <a:accent1>
        <a:srgbClr val="003366"/>
      </a:accent1>
      <a:accent2>
        <a:srgbClr val="4D2938"/>
      </a:accent2>
      <a:accent3>
        <a:srgbClr val="330066"/>
      </a:accent3>
      <a:accent4>
        <a:srgbClr val="006699"/>
      </a:accent4>
      <a:accent5>
        <a:srgbClr val="CCCC00"/>
      </a:accent5>
      <a:accent6>
        <a:srgbClr val="669933"/>
      </a:accent6>
      <a:hlink>
        <a:srgbClr val="CC6600"/>
      </a:hlink>
      <a:folHlink>
        <a:srgbClr val="99339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ity University London 1">
        <a:dk1>
          <a:srgbClr val="000000"/>
        </a:dk1>
        <a:lt1>
          <a:srgbClr val="FFFFFF"/>
        </a:lt1>
        <a:dk2>
          <a:srgbClr val="E31B2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DDEF42EA84D2F49AB25191F0F227F7A" ma:contentTypeVersion="12" ma:contentTypeDescription="Create a new document." ma:contentTypeScope="" ma:versionID="f0ed2acf0554f5e5707515c86f41f866">
  <xsd:schema xmlns:xsd="http://www.w3.org/2001/XMLSchema" xmlns:xs="http://www.w3.org/2001/XMLSchema" xmlns:p="http://schemas.microsoft.com/office/2006/metadata/properties" xmlns:ns3="7ca18f88-e54e-4f54-8830-0d8854d824f7" xmlns:ns4="ca6c786b-0f0f-4796-ae81-68b55cb12eef" targetNamespace="http://schemas.microsoft.com/office/2006/metadata/properties" ma:root="true" ma:fieldsID="857ac35694fb3998bd445adc64fe2721" ns3:_="" ns4:_="">
    <xsd:import namespace="7ca18f88-e54e-4f54-8830-0d8854d824f7"/>
    <xsd:import namespace="ca6c786b-0f0f-4796-ae81-68b55cb12ee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a18f88-e54e-4f54-8830-0d8854d824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6c786b-0f0f-4796-ae81-68b55cb12ee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2B83F1-080E-4AEE-8519-889931741245}">
  <ds:schemaRefs>
    <ds:schemaRef ds:uri="http://purl.org/dc/elements/1.1/"/>
    <ds:schemaRef ds:uri="http://schemas.microsoft.com/office/2006/metadata/properties"/>
    <ds:schemaRef ds:uri="ca6c786b-0f0f-4796-ae81-68b55cb12ee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ca18f88-e54e-4f54-8830-0d8854d824f7"/>
    <ds:schemaRef ds:uri="http://www.w3.org/XML/1998/namespace"/>
    <ds:schemaRef ds:uri="http://purl.org/dc/dcmitype/"/>
  </ds:schemaRefs>
</ds:datastoreItem>
</file>

<file path=customXml/itemProps2.xml><?xml version="1.0" encoding="utf-8"?>
<ds:datastoreItem xmlns:ds="http://schemas.openxmlformats.org/officeDocument/2006/customXml" ds:itemID="{82E1AAEB-3851-47C8-9068-4ACE386BE22B}">
  <ds:schemaRefs>
    <ds:schemaRef ds:uri="http://schemas.microsoft.com/sharepoint/v3/contenttype/forms"/>
  </ds:schemaRefs>
</ds:datastoreItem>
</file>

<file path=customXml/itemProps3.xml><?xml version="1.0" encoding="utf-8"?>
<ds:datastoreItem xmlns:ds="http://schemas.openxmlformats.org/officeDocument/2006/customXml" ds:itemID="{BD6CAF4B-D63A-4E87-934C-988EB39751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a18f88-e54e-4f54-8830-0d8854d824f7"/>
    <ds:schemaRef ds:uri="ca6c786b-0f0f-4796-ae81-68b55cb12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2477</TotalTime>
  <Words>1337</Words>
  <Application>Microsoft Office PowerPoint</Application>
  <PresentationFormat>On-screen Show (16:9)</PresentationFormat>
  <Paragraphs>154</Paragraphs>
  <Slides>18</Slides>
  <Notes>1</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ＭＳ Ｐゴシック</vt:lpstr>
      <vt:lpstr>Arial</vt:lpstr>
      <vt:lpstr>Arial Black</vt:lpstr>
      <vt:lpstr>Calibri</vt:lpstr>
      <vt:lpstr>Lucida Grande</vt:lpstr>
      <vt:lpstr>Symbol</vt:lpstr>
      <vt:lpstr>Wingdings</vt:lpstr>
      <vt:lpstr>Grey master final Unlocked</vt:lpstr>
      <vt:lpstr>The job quality of key worker employees: Analysis of the Labour Force Survey</vt:lpstr>
      <vt:lpstr>Key workers and the pandemic</vt:lpstr>
      <vt:lpstr>Aims of our research</vt:lpstr>
      <vt:lpstr>PowerPoint Presentation</vt:lpstr>
      <vt:lpstr>Data and definitions</vt:lpstr>
      <vt:lpstr>Job quality</vt:lpstr>
      <vt:lpstr>Job quality measures (1)</vt:lpstr>
      <vt:lpstr>Job quality measures (2)</vt:lpstr>
      <vt:lpstr>Job quality measures (3)</vt:lpstr>
      <vt:lpstr>Key workers</vt:lpstr>
      <vt:lpstr>PowerPoint Presentation</vt:lpstr>
      <vt:lpstr>Radar charts represent job quality</vt:lpstr>
      <vt:lpstr>Variation in job quality within sectors</vt:lpstr>
      <vt:lpstr>PowerPoint Presentation</vt:lpstr>
      <vt:lpstr>PowerPoint Presentation</vt:lpstr>
      <vt:lpstr>Summary findings</vt:lpstr>
      <vt:lpstr>Limitations and 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arial bold 28pt</dc:title>
  <dc:creator>Venden, Lindsey</dc:creator>
  <cp:lastModifiedBy>Gillian Meadows</cp:lastModifiedBy>
  <cp:revision>23</cp:revision>
  <cp:lastPrinted>2016-07-11T15:10:59Z</cp:lastPrinted>
  <dcterms:created xsi:type="dcterms:W3CDTF">2013-10-15T13:03:53Z</dcterms:created>
  <dcterms:modified xsi:type="dcterms:W3CDTF">2020-11-19T13:09:06Z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0x010100EDDEF42EA84D2F49AB25191F0F227F7A</vt:lpwstr>
  </property>
</Properties>
</file>