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95" r:id="rId2"/>
    <p:sldId id="296" r:id="rId3"/>
    <p:sldId id="346" r:id="rId4"/>
    <p:sldId id="347" r:id="rId5"/>
    <p:sldId id="348" r:id="rId6"/>
    <p:sldId id="349" r:id="rId7"/>
    <p:sldId id="350" r:id="rId8"/>
    <p:sldId id="351" r:id="rId9"/>
    <p:sldId id="352" r:id="rId10"/>
    <p:sldId id="376" r:id="rId11"/>
    <p:sldId id="353" r:id="rId12"/>
    <p:sldId id="354" r:id="rId13"/>
    <p:sldId id="355" r:id="rId14"/>
    <p:sldId id="356" r:id="rId15"/>
    <p:sldId id="372" r:id="rId16"/>
    <p:sldId id="357" r:id="rId17"/>
    <p:sldId id="373" r:id="rId18"/>
    <p:sldId id="358" r:id="rId19"/>
    <p:sldId id="360" r:id="rId20"/>
    <p:sldId id="361" r:id="rId21"/>
    <p:sldId id="375" r:id="rId22"/>
    <p:sldId id="362" r:id="rId23"/>
    <p:sldId id="363" r:id="rId24"/>
    <p:sldId id="380" r:id="rId25"/>
    <p:sldId id="365" r:id="rId26"/>
    <p:sldId id="374" r:id="rId27"/>
    <p:sldId id="381" r:id="rId28"/>
    <p:sldId id="367" r:id="rId29"/>
    <p:sldId id="368" r:id="rId30"/>
    <p:sldId id="377" r:id="rId31"/>
    <p:sldId id="378" r:id="rId32"/>
    <p:sldId id="379" r:id="rId33"/>
    <p:sldId id="369" r:id="rId34"/>
    <p:sldId id="308" r:id="rId35"/>
    <p:sldId id="309" r:id="rId36"/>
    <p:sldId id="382"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lad, Anca D" initials="VAD" lastIdx="1" clrIdx="0">
    <p:extLst>
      <p:ext uri="{19B8F6BF-5375-455C-9EA6-DF929625EA0E}">
        <p15:presenceInfo xmlns:p15="http://schemas.microsoft.com/office/powerpoint/2012/main" userId="S-1-5-21-169893677-362310179-949767459-2330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322"/>
    <a:srgbClr val="D9E1E2"/>
    <a:srgbClr val="702082"/>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57A44-DD2E-4EE4-84C4-E7EDFA491D05}" v="320" dt="2021-10-15T09:55:09.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14" autoAdjust="0"/>
    <p:restoredTop sz="94343" autoAdjust="0"/>
  </p:normalViewPr>
  <p:slideViewPr>
    <p:cSldViewPr snapToGrid="0" snapToObjects="1">
      <p:cViewPr varScale="1">
        <p:scale>
          <a:sx n="109" d="100"/>
          <a:sy n="109" d="100"/>
        </p:scale>
        <p:origin x="390" y="9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51"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een Haaker" userId="bf31cc4d-6ae1-4d0c-b88e-e8f9bfaf1c11" providerId="ADAL" clId="{11B57A44-DD2E-4EE4-84C4-E7EDFA491D05}"/>
    <pc:docChg chg="undo custSel addSld modSld">
      <pc:chgData name="Maureen Haaker" userId="bf31cc4d-6ae1-4d0c-b88e-e8f9bfaf1c11" providerId="ADAL" clId="{11B57A44-DD2E-4EE4-84C4-E7EDFA491D05}" dt="2021-10-15T09:55:28.239" v="1553" actId="20577"/>
      <pc:docMkLst>
        <pc:docMk/>
      </pc:docMkLst>
      <pc:sldChg chg="addSp delSp modSp mod modClrScheme chgLayout">
        <pc:chgData name="Maureen Haaker" userId="bf31cc4d-6ae1-4d0c-b88e-e8f9bfaf1c11" providerId="ADAL" clId="{11B57A44-DD2E-4EE4-84C4-E7EDFA491D05}" dt="2021-10-15T09:30:00.912" v="478" actId="20577"/>
        <pc:sldMkLst>
          <pc:docMk/>
          <pc:sldMk cId="89592748" sldId="262"/>
        </pc:sldMkLst>
        <pc:spChg chg="del mod ord">
          <ac:chgData name="Maureen Haaker" userId="bf31cc4d-6ae1-4d0c-b88e-e8f9bfaf1c11" providerId="ADAL" clId="{11B57A44-DD2E-4EE4-84C4-E7EDFA491D05}" dt="2021-10-15T09:19:51.346" v="0" actId="700"/>
          <ac:spMkLst>
            <pc:docMk/>
            <pc:sldMk cId="89592748" sldId="262"/>
            <ac:spMk id="2" creationId="{00000000-0000-0000-0000-000000000000}"/>
          </ac:spMkLst>
        </pc:spChg>
        <pc:spChg chg="del mod ord">
          <ac:chgData name="Maureen Haaker" userId="bf31cc4d-6ae1-4d0c-b88e-e8f9bfaf1c11" providerId="ADAL" clId="{11B57A44-DD2E-4EE4-84C4-E7EDFA491D05}" dt="2021-10-15T09:19:51.346" v="0" actId="700"/>
          <ac:spMkLst>
            <pc:docMk/>
            <pc:sldMk cId="89592748" sldId="262"/>
            <ac:spMk id="3" creationId="{00000000-0000-0000-0000-000000000000}"/>
          </ac:spMkLst>
        </pc:spChg>
        <pc:spChg chg="mod ord">
          <ac:chgData name="Maureen Haaker" userId="bf31cc4d-6ae1-4d0c-b88e-e8f9bfaf1c11" providerId="ADAL" clId="{11B57A44-DD2E-4EE4-84C4-E7EDFA491D05}" dt="2021-10-15T09:19:51.346" v="0" actId="700"/>
          <ac:spMkLst>
            <pc:docMk/>
            <pc:sldMk cId="89592748" sldId="262"/>
            <ac:spMk id="4" creationId="{00000000-0000-0000-0000-000000000000}"/>
          </ac:spMkLst>
        </pc:spChg>
        <pc:spChg chg="add mod ord">
          <ac:chgData name="Maureen Haaker" userId="bf31cc4d-6ae1-4d0c-b88e-e8f9bfaf1c11" providerId="ADAL" clId="{11B57A44-DD2E-4EE4-84C4-E7EDFA491D05}" dt="2021-10-15T09:19:52.649" v="1"/>
          <ac:spMkLst>
            <pc:docMk/>
            <pc:sldMk cId="89592748" sldId="262"/>
            <ac:spMk id="5" creationId="{25BBD092-09DC-489F-A489-A814D0C962A8}"/>
          </ac:spMkLst>
        </pc:spChg>
        <pc:spChg chg="add mod ord">
          <ac:chgData name="Maureen Haaker" userId="bf31cc4d-6ae1-4d0c-b88e-e8f9bfaf1c11" providerId="ADAL" clId="{11B57A44-DD2E-4EE4-84C4-E7EDFA491D05}" dt="2021-10-15T09:30:00.912" v="478" actId="20577"/>
          <ac:spMkLst>
            <pc:docMk/>
            <pc:sldMk cId="89592748" sldId="262"/>
            <ac:spMk id="6" creationId="{B05FF54A-87BC-426B-BB1E-33EA154A3C89}"/>
          </ac:spMkLst>
        </pc:spChg>
        <pc:picChg chg="add del mod">
          <ac:chgData name="Maureen Haaker" userId="bf31cc4d-6ae1-4d0c-b88e-e8f9bfaf1c11" providerId="ADAL" clId="{11B57A44-DD2E-4EE4-84C4-E7EDFA491D05}" dt="2021-10-15T09:28:26.196" v="401" actId="478"/>
          <ac:picMkLst>
            <pc:docMk/>
            <pc:sldMk cId="89592748" sldId="262"/>
            <ac:picMk id="7" creationId="{6B4DA27F-1AA9-4949-BE0D-EE3C70AA6538}"/>
          </ac:picMkLst>
        </pc:picChg>
        <pc:picChg chg="add del mod">
          <ac:chgData name="Maureen Haaker" userId="bf31cc4d-6ae1-4d0c-b88e-e8f9bfaf1c11" providerId="ADAL" clId="{11B57A44-DD2E-4EE4-84C4-E7EDFA491D05}" dt="2021-10-15T09:27:29.867" v="302" actId="478"/>
          <ac:picMkLst>
            <pc:docMk/>
            <pc:sldMk cId="89592748" sldId="262"/>
            <ac:picMk id="8" creationId="{7DDC2A26-4FDE-4E15-8A08-B1F567E2305D}"/>
          </ac:picMkLst>
        </pc:picChg>
        <pc:picChg chg="add mod">
          <ac:chgData name="Maureen Haaker" userId="bf31cc4d-6ae1-4d0c-b88e-e8f9bfaf1c11" providerId="ADAL" clId="{11B57A44-DD2E-4EE4-84C4-E7EDFA491D05}" dt="2021-10-15T09:28:47.490" v="461" actId="962"/>
          <ac:picMkLst>
            <pc:docMk/>
            <pc:sldMk cId="89592748" sldId="262"/>
            <ac:picMk id="1026" creationId="{05462179-F525-4B43-A977-E11E4217AEC9}"/>
          </ac:picMkLst>
        </pc:picChg>
      </pc:sldChg>
      <pc:sldChg chg="modSp mod">
        <pc:chgData name="Maureen Haaker" userId="bf31cc4d-6ae1-4d0c-b88e-e8f9bfaf1c11" providerId="ADAL" clId="{11B57A44-DD2E-4EE4-84C4-E7EDFA491D05}" dt="2021-10-15T09:55:28.239" v="1553" actId="20577"/>
        <pc:sldMkLst>
          <pc:docMk/>
          <pc:sldMk cId="1212910310" sldId="292"/>
        </pc:sldMkLst>
        <pc:spChg chg="mod">
          <ac:chgData name="Maureen Haaker" userId="bf31cc4d-6ae1-4d0c-b88e-e8f9bfaf1c11" providerId="ADAL" clId="{11B57A44-DD2E-4EE4-84C4-E7EDFA491D05}" dt="2021-10-15T09:55:28.239" v="1553" actId="20577"/>
          <ac:spMkLst>
            <pc:docMk/>
            <pc:sldMk cId="1212910310" sldId="292"/>
            <ac:spMk id="3" creationId="{00000000-0000-0000-0000-000000000000}"/>
          </ac:spMkLst>
        </pc:spChg>
      </pc:sldChg>
      <pc:sldChg chg="modSp new mod">
        <pc:chgData name="Maureen Haaker" userId="bf31cc4d-6ae1-4d0c-b88e-e8f9bfaf1c11" providerId="ADAL" clId="{11B57A44-DD2E-4EE4-84C4-E7EDFA491D05}" dt="2021-10-15T09:30:46.100" v="517" actId="20577"/>
        <pc:sldMkLst>
          <pc:docMk/>
          <pc:sldMk cId="1605094577" sldId="299"/>
        </pc:sldMkLst>
        <pc:spChg chg="mod">
          <ac:chgData name="Maureen Haaker" userId="bf31cc4d-6ae1-4d0c-b88e-e8f9bfaf1c11" providerId="ADAL" clId="{11B57A44-DD2E-4EE4-84C4-E7EDFA491D05}" dt="2021-10-15T09:20:26.113" v="5"/>
          <ac:spMkLst>
            <pc:docMk/>
            <pc:sldMk cId="1605094577" sldId="299"/>
            <ac:spMk id="2" creationId="{C92D8566-CC1B-4C5F-8AC4-13355A71DBD1}"/>
          </ac:spMkLst>
        </pc:spChg>
        <pc:spChg chg="mod">
          <ac:chgData name="Maureen Haaker" userId="bf31cc4d-6ae1-4d0c-b88e-e8f9bfaf1c11" providerId="ADAL" clId="{11B57A44-DD2E-4EE4-84C4-E7EDFA491D05}" dt="2021-10-15T09:30:46.100" v="517" actId="20577"/>
          <ac:spMkLst>
            <pc:docMk/>
            <pc:sldMk cId="1605094577" sldId="299"/>
            <ac:spMk id="3" creationId="{EC59B15C-AF16-4D00-9738-72B3A74F869C}"/>
          </ac:spMkLst>
        </pc:spChg>
      </pc:sldChg>
      <pc:sldChg chg="addSp delSp modSp new mod modClrScheme chgLayout">
        <pc:chgData name="Maureen Haaker" userId="bf31cc4d-6ae1-4d0c-b88e-e8f9bfaf1c11" providerId="ADAL" clId="{11B57A44-DD2E-4EE4-84C4-E7EDFA491D05}" dt="2021-10-15T09:27:17.714" v="300" actId="962"/>
        <pc:sldMkLst>
          <pc:docMk/>
          <pc:sldMk cId="1012412644" sldId="300"/>
        </pc:sldMkLst>
        <pc:spChg chg="del mod ord">
          <ac:chgData name="Maureen Haaker" userId="bf31cc4d-6ae1-4d0c-b88e-e8f9bfaf1c11" providerId="ADAL" clId="{11B57A44-DD2E-4EE4-84C4-E7EDFA491D05}" dt="2021-10-15T09:20:50.861" v="12" actId="700"/>
          <ac:spMkLst>
            <pc:docMk/>
            <pc:sldMk cId="1012412644" sldId="300"/>
            <ac:spMk id="2" creationId="{7670B229-7850-4162-A999-0736336C3247}"/>
          </ac:spMkLst>
        </pc:spChg>
        <pc:spChg chg="del">
          <ac:chgData name="Maureen Haaker" userId="bf31cc4d-6ae1-4d0c-b88e-e8f9bfaf1c11" providerId="ADAL" clId="{11B57A44-DD2E-4EE4-84C4-E7EDFA491D05}" dt="2021-10-15T09:20:50.861" v="12" actId="700"/>
          <ac:spMkLst>
            <pc:docMk/>
            <pc:sldMk cId="1012412644" sldId="300"/>
            <ac:spMk id="3" creationId="{BE4B72DA-FBF4-4777-B58A-77F905D6F963}"/>
          </ac:spMkLst>
        </pc:spChg>
        <pc:spChg chg="mod ord">
          <ac:chgData name="Maureen Haaker" userId="bf31cc4d-6ae1-4d0c-b88e-e8f9bfaf1c11" providerId="ADAL" clId="{11B57A44-DD2E-4EE4-84C4-E7EDFA491D05}" dt="2021-10-15T09:20:50.861" v="12" actId="700"/>
          <ac:spMkLst>
            <pc:docMk/>
            <pc:sldMk cId="1012412644" sldId="300"/>
            <ac:spMk id="4" creationId="{6F01CD54-1FC5-42EE-A35F-F6CDFDE21581}"/>
          </ac:spMkLst>
        </pc:spChg>
        <pc:spChg chg="add mod ord">
          <ac:chgData name="Maureen Haaker" userId="bf31cc4d-6ae1-4d0c-b88e-e8f9bfaf1c11" providerId="ADAL" clId="{11B57A44-DD2E-4EE4-84C4-E7EDFA491D05}" dt="2021-10-15T09:21:05.108" v="14"/>
          <ac:spMkLst>
            <pc:docMk/>
            <pc:sldMk cId="1012412644" sldId="300"/>
            <ac:spMk id="5" creationId="{51C0EE75-C37C-48F7-9B52-FB2EA3B8372B}"/>
          </ac:spMkLst>
        </pc:spChg>
        <pc:picChg chg="add mod">
          <ac:chgData name="Maureen Haaker" userId="bf31cc4d-6ae1-4d0c-b88e-e8f9bfaf1c11" providerId="ADAL" clId="{11B57A44-DD2E-4EE4-84C4-E7EDFA491D05}" dt="2021-10-15T09:27:17.714" v="300" actId="962"/>
          <ac:picMkLst>
            <pc:docMk/>
            <pc:sldMk cId="1012412644" sldId="300"/>
            <ac:picMk id="6" creationId="{E68F1E2C-7DD5-4347-80F3-C3877B867B6B}"/>
          </ac:picMkLst>
        </pc:picChg>
      </pc:sldChg>
      <pc:sldChg chg="addSp modSp new mod modAnim">
        <pc:chgData name="Maureen Haaker" userId="bf31cc4d-6ae1-4d0c-b88e-e8f9bfaf1c11" providerId="ADAL" clId="{11B57A44-DD2E-4EE4-84C4-E7EDFA491D05}" dt="2021-10-15T09:32:31.034" v="851" actId="962"/>
        <pc:sldMkLst>
          <pc:docMk/>
          <pc:sldMk cId="2991185332" sldId="301"/>
        </pc:sldMkLst>
        <pc:spChg chg="mod">
          <ac:chgData name="Maureen Haaker" userId="bf31cc4d-6ae1-4d0c-b88e-e8f9bfaf1c11" providerId="ADAL" clId="{11B57A44-DD2E-4EE4-84C4-E7EDFA491D05}" dt="2021-10-15T09:31:13.513" v="532" actId="20577"/>
          <ac:spMkLst>
            <pc:docMk/>
            <pc:sldMk cId="2991185332" sldId="301"/>
            <ac:spMk id="3" creationId="{EDC8CCBA-1222-44A8-A787-685973FFB8AF}"/>
          </ac:spMkLst>
        </pc:spChg>
        <pc:spChg chg="add mod">
          <ac:chgData name="Maureen Haaker" userId="bf31cc4d-6ae1-4d0c-b88e-e8f9bfaf1c11" providerId="ADAL" clId="{11B57A44-DD2E-4EE4-84C4-E7EDFA491D05}" dt="2021-10-15T09:32:06.774" v="615" actId="962"/>
          <ac:spMkLst>
            <pc:docMk/>
            <pc:sldMk cId="2991185332" sldId="301"/>
            <ac:spMk id="4" creationId="{3A9DDF33-9BE1-49DB-BB5E-71E611CD9B01}"/>
          </ac:spMkLst>
        </pc:spChg>
        <pc:picChg chg="add mod">
          <ac:chgData name="Maureen Haaker" userId="bf31cc4d-6ae1-4d0c-b88e-e8f9bfaf1c11" providerId="ADAL" clId="{11B57A44-DD2E-4EE4-84C4-E7EDFA491D05}" dt="2021-10-15T09:32:31.034" v="851" actId="962"/>
          <ac:picMkLst>
            <pc:docMk/>
            <pc:sldMk cId="2991185332" sldId="301"/>
            <ac:picMk id="5" creationId="{CDFCE36A-80CF-499D-9FD2-F13486B57062}"/>
          </ac:picMkLst>
        </pc:picChg>
      </pc:sldChg>
      <pc:sldChg chg="addSp delSp modSp new mod modClrScheme chgLayout">
        <pc:chgData name="Maureen Haaker" userId="bf31cc4d-6ae1-4d0c-b88e-e8f9bfaf1c11" providerId="ADAL" clId="{11B57A44-DD2E-4EE4-84C4-E7EDFA491D05}" dt="2021-10-15T09:32:41.303" v="854" actId="27636"/>
        <pc:sldMkLst>
          <pc:docMk/>
          <pc:sldMk cId="3686796716" sldId="302"/>
        </pc:sldMkLst>
        <pc:spChg chg="mod ord">
          <ac:chgData name="Maureen Haaker" userId="bf31cc4d-6ae1-4d0c-b88e-e8f9bfaf1c11" providerId="ADAL" clId="{11B57A44-DD2E-4EE4-84C4-E7EDFA491D05}" dt="2021-10-15T09:21:46.316" v="19" actId="700"/>
          <ac:spMkLst>
            <pc:docMk/>
            <pc:sldMk cId="3686796716" sldId="302"/>
            <ac:spMk id="2" creationId="{3CEAEA15-0F1E-4B0A-9376-35B17D2A1751}"/>
          </ac:spMkLst>
        </pc:spChg>
        <pc:spChg chg="del mod ord">
          <ac:chgData name="Maureen Haaker" userId="bf31cc4d-6ae1-4d0c-b88e-e8f9bfaf1c11" providerId="ADAL" clId="{11B57A44-DD2E-4EE4-84C4-E7EDFA491D05}" dt="2021-10-15T09:21:46.316" v="19" actId="700"/>
          <ac:spMkLst>
            <pc:docMk/>
            <pc:sldMk cId="3686796716" sldId="302"/>
            <ac:spMk id="3" creationId="{78749C58-395B-4073-B46C-A9962DA3DD5A}"/>
          </ac:spMkLst>
        </pc:spChg>
        <pc:spChg chg="add mod ord">
          <ac:chgData name="Maureen Haaker" userId="bf31cc4d-6ae1-4d0c-b88e-e8f9bfaf1c11" providerId="ADAL" clId="{11B57A44-DD2E-4EE4-84C4-E7EDFA491D05}" dt="2021-10-15T09:21:52.816" v="20"/>
          <ac:spMkLst>
            <pc:docMk/>
            <pc:sldMk cId="3686796716" sldId="302"/>
            <ac:spMk id="4" creationId="{88B6DE42-51AF-40C4-892F-0CDF4936B61B}"/>
          </ac:spMkLst>
        </pc:spChg>
        <pc:spChg chg="add mod ord">
          <ac:chgData name="Maureen Haaker" userId="bf31cc4d-6ae1-4d0c-b88e-e8f9bfaf1c11" providerId="ADAL" clId="{11B57A44-DD2E-4EE4-84C4-E7EDFA491D05}" dt="2021-10-15T09:32:41.303" v="854" actId="27636"/>
          <ac:spMkLst>
            <pc:docMk/>
            <pc:sldMk cId="3686796716" sldId="302"/>
            <ac:spMk id="5" creationId="{2D939227-BAFB-4511-8ED8-A1D0B5832639}"/>
          </ac:spMkLst>
        </pc:spChg>
      </pc:sldChg>
      <pc:sldChg chg="addSp delSp modSp new mod">
        <pc:chgData name="Maureen Haaker" userId="bf31cc4d-6ae1-4d0c-b88e-e8f9bfaf1c11" providerId="ADAL" clId="{11B57A44-DD2E-4EE4-84C4-E7EDFA491D05}" dt="2021-10-15T09:38:04.746" v="997" actId="962"/>
        <pc:sldMkLst>
          <pc:docMk/>
          <pc:sldMk cId="983763887" sldId="303"/>
        </pc:sldMkLst>
        <pc:spChg chg="mod">
          <ac:chgData name="Maureen Haaker" userId="bf31cc4d-6ae1-4d0c-b88e-e8f9bfaf1c11" providerId="ADAL" clId="{11B57A44-DD2E-4EE4-84C4-E7EDFA491D05}" dt="2021-10-15T09:37:14.880" v="865" actId="14100"/>
          <ac:spMkLst>
            <pc:docMk/>
            <pc:sldMk cId="983763887" sldId="303"/>
            <ac:spMk id="2" creationId="{90D3DF3C-3CFD-4693-A5C8-1341F82D8F40}"/>
          </ac:spMkLst>
        </pc:spChg>
        <pc:spChg chg="mod">
          <ac:chgData name="Maureen Haaker" userId="bf31cc4d-6ae1-4d0c-b88e-e8f9bfaf1c11" providerId="ADAL" clId="{11B57A44-DD2E-4EE4-84C4-E7EDFA491D05}" dt="2021-10-15T09:37:28.898" v="867" actId="1076"/>
          <ac:spMkLst>
            <pc:docMk/>
            <pc:sldMk cId="983763887" sldId="303"/>
            <ac:spMk id="3" creationId="{55ABC2B2-251A-441B-BA7A-8E3936A5E4D7}"/>
          </ac:spMkLst>
        </pc:spChg>
        <pc:picChg chg="add del mod">
          <ac:chgData name="Maureen Haaker" userId="bf31cc4d-6ae1-4d0c-b88e-e8f9bfaf1c11" providerId="ADAL" clId="{11B57A44-DD2E-4EE4-84C4-E7EDFA491D05}" dt="2021-10-15T09:36:54.751" v="863" actId="478"/>
          <ac:picMkLst>
            <pc:docMk/>
            <pc:sldMk cId="983763887" sldId="303"/>
            <ac:picMk id="5" creationId="{222FD769-1184-4748-8111-E0F0119043E5}"/>
          </ac:picMkLst>
        </pc:picChg>
        <pc:picChg chg="add mod modCrop">
          <ac:chgData name="Maureen Haaker" userId="bf31cc4d-6ae1-4d0c-b88e-e8f9bfaf1c11" providerId="ADAL" clId="{11B57A44-DD2E-4EE4-84C4-E7EDFA491D05}" dt="2021-10-15T09:38:04.746" v="997" actId="962"/>
          <ac:picMkLst>
            <pc:docMk/>
            <pc:sldMk cId="983763887" sldId="303"/>
            <ac:picMk id="7" creationId="{3503D90E-C6BE-4FC5-A2F1-D0C9E6F1517E}"/>
          </ac:picMkLst>
        </pc:picChg>
      </pc:sldChg>
      <pc:sldChg chg="addSp modSp new mod modAnim">
        <pc:chgData name="Maureen Haaker" userId="bf31cc4d-6ae1-4d0c-b88e-e8f9bfaf1c11" providerId="ADAL" clId="{11B57A44-DD2E-4EE4-84C4-E7EDFA491D05}" dt="2021-10-15T09:39:41.242" v="1349" actId="14100"/>
        <pc:sldMkLst>
          <pc:docMk/>
          <pc:sldMk cId="504195634" sldId="304"/>
        </pc:sldMkLst>
        <pc:spChg chg="mod">
          <ac:chgData name="Maureen Haaker" userId="bf31cc4d-6ae1-4d0c-b88e-e8f9bfaf1c11" providerId="ADAL" clId="{11B57A44-DD2E-4EE4-84C4-E7EDFA491D05}" dt="2021-10-15T09:39:41.242" v="1349" actId="14100"/>
          <ac:spMkLst>
            <pc:docMk/>
            <pc:sldMk cId="504195634" sldId="304"/>
            <ac:spMk id="2" creationId="{A464E8AF-C54B-4A9E-9EED-DEAFC2BADA1A}"/>
          </ac:spMkLst>
        </pc:spChg>
        <pc:spChg chg="mod">
          <ac:chgData name="Maureen Haaker" userId="bf31cc4d-6ae1-4d0c-b88e-e8f9bfaf1c11" providerId="ADAL" clId="{11B57A44-DD2E-4EE4-84C4-E7EDFA491D05}" dt="2021-10-15T09:39:35.529" v="1347" actId="1076"/>
          <ac:spMkLst>
            <pc:docMk/>
            <pc:sldMk cId="504195634" sldId="304"/>
            <ac:spMk id="3" creationId="{62E961C5-A24B-4C98-BB3C-A049A3D30CEF}"/>
          </ac:spMkLst>
        </pc:spChg>
        <pc:picChg chg="add mod">
          <ac:chgData name="Maureen Haaker" userId="bf31cc4d-6ae1-4d0c-b88e-e8f9bfaf1c11" providerId="ADAL" clId="{11B57A44-DD2E-4EE4-84C4-E7EDFA491D05}" dt="2021-10-15T09:38:53.315" v="1226" actId="962"/>
          <ac:picMkLst>
            <pc:docMk/>
            <pc:sldMk cId="504195634" sldId="304"/>
            <ac:picMk id="5" creationId="{3385BC65-1D4E-4375-9C3D-D3E5345D6CA2}"/>
          </ac:picMkLst>
        </pc:picChg>
        <pc:picChg chg="add mod">
          <ac:chgData name="Maureen Haaker" userId="bf31cc4d-6ae1-4d0c-b88e-e8f9bfaf1c11" providerId="ADAL" clId="{11B57A44-DD2E-4EE4-84C4-E7EDFA491D05}" dt="2021-10-15T09:39:32.803" v="1346" actId="1076"/>
          <ac:picMkLst>
            <pc:docMk/>
            <pc:sldMk cId="504195634" sldId="304"/>
            <ac:picMk id="6" creationId="{C8802541-145A-4745-A885-6D07EBC34AE8}"/>
          </ac:picMkLst>
        </pc:picChg>
      </pc:sldChg>
      <pc:sldChg chg="modSp new mod">
        <pc:chgData name="Maureen Haaker" userId="bf31cc4d-6ae1-4d0c-b88e-e8f9bfaf1c11" providerId="ADAL" clId="{11B57A44-DD2E-4EE4-84C4-E7EDFA491D05}" dt="2021-10-15T09:40:00.002" v="1353" actId="404"/>
        <pc:sldMkLst>
          <pc:docMk/>
          <pc:sldMk cId="828893542" sldId="305"/>
        </pc:sldMkLst>
        <pc:spChg chg="mod">
          <ac:chgData name="Maureen Haaker" userId="bf31cc4d-6ae1-4d0c-b88e-e8f9bfaf1c11" providerId="ADAL" clId="{11B57A44-DD2E-4EE4-84C4-E7EDFA491D05}" dt="2021-10-15T09:23:11.946" v="33"/>
          <ac:spMkLst>
            <pc:docMk/>
            <pc:sldMk cId="828893542" sldId="305"/>
            <ac:spMk id="2" creationId="{27F9DF83-EAA7-4A95-BE6B-E6809CD333AB}"/>
          </ac:spMkLst>
        </pc:spChg>
        <pc:spChg chg="mod">
          <ac:chgData name="Maureen Haaker" userId="bf31cc4d-6ae1-4d0c-b88e-e8f9bfaf1c11" providerId="ADAL" clId="{11B57A44-DD2E-4EE4-84C4-E7EDFA491D05}" dt="2021-10-15T09:40:00.002" v="1353" actId="404"/>
          <ac:spMkLst>
            <pc:docMk/>
            <pc:sldMk cId="828893542" sldId="305"/>
            <ac:spMk id="3" creationId="{69A373F1-80BA-4AB8-8649-88E8DDFB67CB}"/>
          </ac:spMkLst>
        </pc:spChg>
      </pc:sldChg>
      <pc:sldChg chg="modSp new mod modClrScheme chgLayout">
        <pc:chgData name="Maureen Haaker" userId="bf31cc4d-6ae1-4d0c-b88e-e8f9bfaf1c11" providerId="ADAL" clId="{11B57A44-DD2E-4EE4-84C4-E7EDFA491D05}" dt="2021-10-15T09:40:48.469" v="1370" actId="1076"/>
        <pc:sldMkLst>
          <pc:docMk/>
          <pc:sldMk cId="3940307799" sldId="306"/>
        </pc:sldMkLst>
        <pc:spChg chg="mod ord">
          <ac:chgData name="Maureen Haaker" userId="bf31cc4d-6ae1-4d0c-b88e-e8f9bfaf1c11" providerId="ADAL" clId="{11B57A44-DD2E-4EE4-84C4-E7EDFA491D05}" dt="2021-10-15T09:40:48.469" v="1370" actId="1076"/>
          <ac:spMkLst>
            <pc:docMk/>
            <pc:sldMk cId="3940307799" sldId="306"/>
            <ac:spMk id="2" creationId="{6DB45C7C-08C5-43EE-AD9C-0EB868BE8498}"/>
          </ac:spMkLst>
        </pc:spChg>
        <pc:spChg chg="mod ord">
          <ac:chgData name="Maureen Haaker" userId="bf31cc4d-6ae1-4d0c-b88e-e8f9bfaf1c11" providerId="ADAL" clId="{11B57A44-DD2E-4EE4-84C4-E7EDFA491D05}" dt="2021-10-15T09:40:44.616" v="1369" actId="1076"/>
          <ac:spMkLst>
            <pc:docMk/>
            <pc:sldMk cId="3940307799" sldId="306"/>
            <ac:spMk id="3" creationId="{C7DB9E22-ABCA-4281-926F-EE49C5038D7B}"/>
          </ac:spMkLst>
        </pc:spChg>
        <pc:spChg chg="mod ord">
          <ac:chgData name="Maureen Haaker" userId="bf31cc4d-6ae1-4d0c-b88e-e8f9bfaf1c11" providerId="ADAL" clId="{11B57A44-DD2E-4EE4-84C4-E7EDFA491D05}" dt="2021-10-15T09:40:34.175" v="1365" actId="700"/>
          <ac:spMkLst>
            <pc:docMk/>
            <pc:sldMk cId="3940307799" sldId="306"/>
            <ac:spMk id="4" creationId="{52FB114E-F640-45E5-A138-1C741661CBDC}"/>
          </ac:spMkLst>
        </pc:spChg>
      </pc:sldChg>
      <pc:sldChg chg="modSp new mod">
        <pc:chgData name="Maureen Haaker" userId="bf31cc4d-6ae1-4d0c-b88e-e8f9bfaf1c11" providerId="ADAL" clId="{11B57A44-DD2E-4EE4-84C4-E7EDFA491D05}" dt="2021-10-15T09:23:45.726" v="47" actId="20577"/>
        <pc:sldMkLst>
          <pc:docMk/>
          <pc:sldMk cId="262891973" sldId="307"/>
        </pc:sldMkLst>
        <pc:spChg chg="mod">
          <ac:chgData name="Maureen Haaker" userId="bf31cc4d-6ae1-4d0c-b88e-e8f9bfaf1c11" providerId="ADAL" clId="{11B57A44-DD2E-4EE4-84C4-E7EDFA491D05}" dt="2021-10-15T09:23:45.726" v="47" actId="20577"/>
          <ac:spMkLst>
            <pc:docMk/>
            <pc:sldMk cId="262891973" sldId="307"/>
            <ac:spMk id="2" creationId="{A91BAF53-CE10-4248-8A67-A983AA9A296F}"/>
          </ac:spMkLst>
        </pc:spChg>
      </pc:sldChg>
      <pc:sldChg chg="modSp new mod">
        <pc:chgData name="Maureen Haaker" userId="bf31cc4d-6ae1-4d0c-b88e-e8f9bfaf1c11" providerId="ADAL" clId="{11B57A44-DD2E-4EE4-84C4-E7EDFA491D05}" dt="2021-10-15T09:54:52.664" v="1531" actId="1076"/>
        <pc:sldMkLst>
          <pc:docMk/>
          <pc:sldMk cId="2534340159" sldId="308"/>
        </pc:sldMkLst>
        <pc:spChg chg="mod">
          <ac:chgData name="Maureen Haaker" userId="bf31cc4d-6ae1-4d0c-b88e-e8f9bfaf1c11" providerId="ADAL" clId="{11B57A44-DD2E-4EE4-84C4-E7EDFA491D05}" dt="2021-10-15T09:24:08.658" v="51"/>
          <ac:spMkLst>
            <pc:docMk/>
            <pc:sldMk cId="2534340159" sldId="308"/>
            <ac:spMk id="2" creationId="{C1BCA9D1-3A68-4D8E-AE62-D3B3335A4733}"/>
          </ac:spMkLst>
        </pc:spChg>
        <pc:spChg chg="mod">
          <ac:chgData name="Maureen Haaker" userId="bf31cc4d-6ae1-4d0c-b88e-e8f9bfaf1c11" providerId="ADAL" clId="{11B57A44-DD2E-4EE4-84C4-E7EDFA491D05}" dt="2021-10-15T09:54:52.664" v="1531" actId="1076"/>
          <ac:spMkLst>
            <pc:docMk/>
            <pc:sldMk cId="2534340159" sldId="308"/>
            <ac:spMk id="3" creationId="{C2FBCE99-8E24-447F-B293-54F4C40C7526}"/>
          </ac:spMkLst>
        </pc:spChg>
      </pc:sldChg>
      <pc:sldChg chg="modSp new mod">
        <pc:chgData name="Maureen Haaker" userId="bf31cc4d-6ae1-4d0c-b88e-e8f9bfaf1c11" providerId="ADAL" clId="{11B57A44-DD2E-4EE4-84C4-E7EDFA491D05}" dt="2021-10-15T09:54:59.762" v="1533" actId="27636"/>
        <pc:sldMkLst>
          <pc:docMk/>
          <pc:sldMk cId="1299240671" sldId="309"/>
        </pc:sldMkLst>
        <pc:spChg chg="mod">
          <ac:chgData name="Maureen Haaker" userId="bf31cc4d-6ae1-4d0c-b88e-e8f9bfaf1c11" providerId="ADAL" clId="{11B57A44-DD2E-4EE4-84C4-E7EDFA491D05}" dt="2021-10-15T09:24:20.119" v="53"/>
          <ac:spMkLst>
            <pc:docMk/>
            <pc:sldMk cId="1299240671" sldId="309"/>
            <ac:spMk id="2" creationId="{06154E44-8EEF-4D6A-AFB8-D9D8D317FBAD}"/>
          </ac:spMkLst>
        </pc:spChg>
        <pc:spChg chg="mod">
          <ac:chgData name="Maureen Haaker" userId="bf31cc4d-6ae1-4d0c-b88e-e8f9bfaf1c11" providerId="ADAL" clId="{11B57A44-DD2E-4EE4-84C4-E7EDFA491D05}" dt="2021-10-15T09:54:59.762" v="1533" actId="27636"/>
          <ac:spMkLst>
            <pc:docMk/>
            <pc:sldMk cId="1299240671" sldId="309"/>
            <ac:spMk id="3" creationId="{ACF6D28A-5BC8-4E95-9264-7AB24412C505}"/>
          </ac:spMkLst>
        </pc:spChg>
      </pc:sldChg>
      <pc:sldChg chg="add">
        <pc:chgData name="Maureen Haaker" userId="bf31cc4d-6ae1-4d0c-b88e-e8f9bfaf1c11" providerId="ADAL" clId="{11B57A44-DD2E-4EE4-84C4-E7EDFA491D05}" dt="2021-10-15T09:25:26.239" v="57"/>
        <pc:sldMkLst>
          <pc:docMk/>
          <pc:sldMk cId="3861903147" sldId="328"/>
        </pc:sldMkLst>
      </pc:sldChg>
      <pc:sldChg chg="modSp add mod">
        <pc:chgData name="Maureen Haaker" userId="bf31cc4d-6ae1-4d0c-b88e-e8f9bfaf1c11" providerId="ADAL" clId="{11B57A44-DD2E-4EE4-84C4-E7EDFA491D05}" dt="2021-10-15T09:55:09.865" v="1541" actId="27636"/>
        <pc:sldMkLst>
          <pc:docMk/>
          <pc:sldMk cId="124833955" sldId="330"/>
        </pc:sldMkLst>
        <pc:spChg chg="mod">
          <ac:chgData name="Maureen Haaker" userId="bf31cc4d-6ae1-4d0c-b88e-e8f9bfaf1c11" providerId="ADAL" clId="{11B57A44-DD2E-4EE4-84C4-E7EDFA491D05}" dt="2021-10-15T09:55:09.865" v="1541" actId="27636"/>
          <ac:spMkLst>
            <pc:docMk/>
            <pc:sldMk cId="124833955" sldId="330"/>
            <ac:spMk id="9"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A8E8A8-BB3C-4113-BC9C-1ED5FAB2A3B5}"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51979714-B708-4B70-9D80-FF1B41AB6F42}">
      <dgm:prSet phldrT="[Text]"/>
      <dgm:spPr/>
      <dgm:t>
        <a:bodyPr/>
        <a:lstStyle/>
        <a:p>
          <a:r>
            <a:rPr lang="en-US" dirty="0" smtClean="0"/>
            <a:t>Data-level documentation</a:t>
          </a:r>
          <a:endParaRPr lang="en-US" dirty="0"/>
        </a:p>
      </dgm:t>
      <dgm:extLst>
        <a:ext uri="{E40237B7-FDA0-4F09-8148-C483321AD2D9}">
          <dgm14:cNvPr xmlns:dgm14="http://schemas.microsoft.com/office/drawing/2010/diagram" id="0" name="" descr="&quot;&quot;"/>
        </a:ext>
      </dgm:extLst>
    </dgm:pt>
    <dgm:pt modelId="{545990DD-D661-4CB5-802F-76578A4C8028}" type="parTrans" cxnId="{A48AABDF-CCC3-4820-9DDD-9436C4D2C5F4}">
      <dgm:prSet/>
      <dgm:spPr/>
      <dgm:t>
        <a:bodyPr/>
        <a:lstStyle/>
        <a:p>
          <a:endParaRPr lang="en-US"/>
        </a:p>
      </dgm:t>
    </dgm:pt>
    <dgm:pt modelId="{DCC62741-FC6F-40E3-8C7D-51F99A262154}" type="sibTrans" cxnId="{A48AABDF-CCC3-4820-9DDD-9436C4D2C5F4}">
      <dgm:prSet/>
      <dgm:spPr/>
      <dgm:t>
        <a:bodyPr/>
        <a:lstStyle/>
        <a:p>
          <a:endParaRPr lang="en-US"/>
        </a:p>
      </dgm:t>
    </dgm:pt>
    <dgm:pt modelId="{6F7FD9D7-5A37-4FE0-900F-C79D1EC1ACE8}">
      <dgm:prSet phldrT="[Text]"/>
      <dgm:spPr/>
      <dgm:t>
        <a:bodyPr/>
        <a:lstStyle/>
        <a:p>
          <a:r>
            <a:rPr lang="en-GB" dirty="0" smtClean="0"/>
            <a:t>provides information about individual databases or data files.</a:t>
          </a:r>
          <a:endParaRPr lang="en-US" dirty="0"/>
        </a:p>
      </dgm:t>
      <dgm:extLst>
        <a:ext uri="{E40237B7-FDA0-4F09-8148-C483321AD2D9}">
          <dgm14:cNvPr xmlns:dgm14="http://schemas.microsoft.com/office/drawing/2010/diagram" id="0" name="" descr="Data level documentation provides information about individual databases or data files.&#10;"/>
        </a:ext>
      </dgm:extLst>
    </dgm:pt>
    <dgm:pt modelId="{6A126306-D43F-4278-8D9A-9F9F334AA755}" type="parTrans" cxnId="{A0CA14E3-2AEA-4C9A-998D-6C3E8DF89519}">
      <dgm:prSet/>
      <dgm:spPr/>
      <dgm:t>
        <a:bodyPr/>
        <a:lstStyle/>
        <a:p>
          <a:endParaRPr lang="en-US"/>
        </a:p>
      </dgm:t>
    </dgm:pt>
    <dgm:pt modelId="{6E7D3A2A-2B48-4A6A-8DE5-E2B1ED97C4C9}" type="sibTrans" cxnId="{A0CA14E3-2AEA-4C9A-998D-6C3E8DF89519}">
      <dgm:prSet/>
      <dgm:spPr/>
      <dgm:t>
        <a:bodyPr/>
        <a:lstStyle/>
        <a:p>
          <a:endParaRPr lang="en-US"/>
        </a:p>
      </dgm:t>
    </dgm:pt>
    <dgm:pt modelId="{BC6B4F9B-AA72-400B-85C5-668A61636575}">
      <dgm:prSet phldrT="[Text]"/>
      <dgm:spPr/>
      <dgm:t>
        <a:bodyPr/>
        <a:lstStyle/>
        <a:p>
          <a:r>
            <a:rPr lang="en-US" dirty="0" smtClean="0"/>
            <a:t>Study-level documentation</a:t>
          </a:r>
          <a:endParaRPr lang="en-US" dirty="0"/>
        </a:p>
      </dgm:t>
      <dgm:extLst>
        <a:ext uri="{E40237B7-FDA0-4F09-8148-C483321AD2D9}">
          <dgm14:cNvPr xmlns:dgm14="http://schemas.microsoft.com/office/drawing/2010/diagram" id="0" name="" descr="Study-level documentation&#10;"/>
        </a:ext>
      </dgm:extLst>
    </dgm:pt>
    <dgm:pt modelId="{D99165A6-01BD-45B1-949A-088108E0D9C9}" type="parTrans" cxnId="{E100C2CB-0EC2-4A20-AA70-36E54C53D585}">
      <dgm:prSet/>
      <dgm:spPr/>
      <dgm:t>
        <a:bodyPr/>
        <a:lstStyle/>
        <a:p>
          <a:endParaRPr lang="en-US"/>
        </a:p>
      </dgm:t>
    </dgm:pt>
    <dgm:pt modelId="{9DB380B7-AF16-45FC-8878-02FA38667F6F}" type="sibTrans" cxnId="{E100C2CB-0EC2-4A20-AA70-36E54C53D585}">
      <dgm:prSet/>
      <dgm:spPr/>
      <dgm:t>
        <a:bodyPr/>
        <a:lstStyle/>
        <a:p>
          <a:endParaRPr lang="en-US"/>
        </a:p>
      </dgm:t>
    </dgm:pt>
    <dgm:pt modelId="{B759185B-18CD-4861-8B8C-3C9F97448CA6}">
      <dgm:prSet phldrT="[Text]"/>
      <dgm:spPr/>
      <dgm:t>
        <a:bodyPr/>
        <a:lstStyle/>
        <a:p>
          <a:r>
            <a:rPr lang="en-GB" dirty="0" smtClean="0"/>
            <a:t>provides high-level information on the research context and design, the data collection methods used, any data preparations and manipulations, plus summaries of findings based on the data.</a:t>
          </a:r>
          <a:endParaRPr lang="en-US" dirty="0"/>
        </a:p>
      </dgm:t>
      <dgm:extLst>
        <a:ext uri="{E40237B7-FDA0-4F09-8148-C483321AD2D9}">
          <dgm14:cNvPr xmlns:dgm14="http://schemas.microsoft.com/office/drawing/2010/diagram" id="0" name="" descr="provides high-level information on the research context and design, the data collection methods used, any data preparations and manipulations, plus summaries of findings based on the data&#10;"/>
        </a:ext>
      </dgm:extLst>
    </dgm:pt>
    <dgm:pt modelId="{8523308E-C2C3-4FAB-A3C6-CEE7EBEE34F8}" type="parTrans" cxnId="{8A4C7360-E8FA-40A9-BDF5-1E9F684E1387}">
      <dgm:prSet/>
      <dgm:spPr/>
      <dgm:t>
        <a:bodyPr/>
        <a:lstStyle/>
        <a:p>
          <a:endParaRPr lang="en-US"/>
        </a:p>
      </dgm:t>
    </dgm:pt>
    <dgm:pt modelId="{6DC3F323-4FF3-487E-A520-8114CD3B5E5A}" type="sibTrans" cxnId="{8A4C7360-E8FA-40A9-BDF5-1E9F684E1387}">
      <dgm:prSet/>
      <dgm:spPr/>
      <dgm:t>
        <a:bodyPr/>
        <a:lstStyle/>
        <a:p>
          <a:endParaRPr lang="en-US"/>
        </a:p>
      </dgm:t>
    </dgm:pt>
    <dgm:pt modelId="{D0EE1C81-20D9-4170-8689-FCADBA174621}" type="pres">
      <dgm:prSet presAssocID="{7CA8E8A8-BB3C-4113-BC9C-1ED5FAB2A3B5}" presName="Name0" presStyleCnt="0">
        <dgm:presLayoutVars>
          <dgm:dir/>
          <dgm:animLvl val="lvl"/>
          <dgm:resizeHandles val="exact"/>
        </dgm:presLayoutVars>
      </dgm:prSet>
      <dgm:spPr/>
      <dgm:t>
        <a:bodyPr/>
        <a:lstStyle/>
        <a:p>
          <a:endParaRPr lang="en-US"/>
        </a:p>
      </dgm:t>
    </dgm:pt>
    <dgm:pt modelId="{91E6F2A0-F5F7-4805-A5A7-FF0C36A7B61C}" type="pres">
      <dgm:prSet presAssocID="{51979714-B708-4B70-9D80-FF1B41AB6F42}" presName="linNode" presStyleCnt="0"/>
      <dgm:spPr/>
    </dgm:pt>
    <dgm:pt modelId="{1E51E781-F23F-4078-A775-A225A24C48EB}" type="pres">
      <dgm:prSet presAssocID="{51979714-B708-4B70-9D80-FF1B41AB6F42}" presName="parTx" presStyleLbl="revTx" presStyleIdx="0" presStyleCnt="2">
        <dgm:presLayoutVars>
          <dgm:chMax val="1"/>
          <dgm:bulletEnabled val="1"/>
        </dgm:presLayoutVars>
      </dgm:prSet>
      <dgm:spPr/>
      <dgm:t>
        <a:bodyPr/>
        <a:lstStyle/>
        <a:p>
          <a:endParaRPr lang="en-US"/>
        </a:p>
      </dgm:t>
    </dgm:pt>
    <dgm:pt modelId="{0C88F364-51EE-4964-880D-9D23AAE01A1A}" type="pres">
      <dgm:prSet presAssocID="{51979714-B708-4B70-9D80-FF1B41AB6F42}" presName="bracket" presStyleLbl="parChTrans1D1" presStyleIdx="0" presStyleCnt="2"/>
      <dgm:spPr/>
    </dgm:pt>
    <dgm:pt modelId="{AE64F1E2-E563-4710-8BA6-EC4E95114181}" type="pres">
      <dgm:prSet presAssocID="{51979714-B708-4B70-9D80-FF1B41AB6F42}" presName="spH" presStyleCnt="0"/>
      <dgm:spPr/>
    </dgm:pt>
    <dgm:pt modelId="{04183122-25B7-498D-AE78-2817705F76D1}" type="pres">
      <dgm:prSet presAssocID="{51979714-B708-4B70-9D80-FF1B41AB6F42}" presName="desTx" presStyleLbl="node1" presStyleIdx="0" presStyleCnt="2">
        <dgm:presLayoutVars>
          <dgm:bulletEnabled val="1"/>
        </dgm:presLayoutVars>
      </dgm:prSet>
      <dgm:spPr/>
      <dgm:t>
        <a:bodyPr/>
        <a:lstStyle/>
        <a:p>
          <a:endParaRPr lang="en-US"/>
        </a:p>
      </dgm:t>
    </dgm:pt>
    <dgm:pt modelId="{5BE6E584-79D0-4FC9-B6E8-BEBE01F2E0A3}" type="pres">
      <dgm:prSet presAssocID="{DCC62741-FC6F-40E3-8C7D-51F99A262154}" presName="spV" presStyleCnt="0"/>
      <dgm:spPr/>
    </dgm:pt>
    <dgm:pt modelId="{5562D210-E018-44B1-A09F-D6FB10974525}" type="pres">
      <dgm:prSet presAssocID="{BC6B4F9B-AA72-400B-85C5-668A61636575}" presName="linNode" presStyleCnt="0"/>
      <dgm:spPr/>
    </dgm:pt>
    <dgm:pt modelId="{FC42CF94-76BE-451F-837C-DFA4D461E071}" type="pres">
      <dgm:prSet presAssocID="{BC6B4F9B-AA72-400B-85C5-668A61636575}" presName="parTx" presStyleLbl="revTx" presStyleIdx="1" presStyleCnt="2">
        <dgm:presLayoutVars>
          <dgm:chMax val="1"/>
          <dgm:bulletEnabled val="1"/>
        </dgm:presLayoutVars>
      </dgm:prSet>
      <dgm:spPr/>
      <dgm:t>
        <a:bodyPr/>
        <a:lstStyle/>
        <a:p>
          <a:endParaRPr lang="en-US"/>
        </a:p>
      </dgm:t>
    </dgm:pt>
    <dgm:pt modelId="{B4DE68EE-9C19-445F-A8F2-4C1D5F5DB576}" type="pres">
      <dgm:prSet presAssocID="{BC6B4F9B-AA72-400B-85C5-668A61636575}" presName="bracket" presStyleLbl="parChTrans1D1" presStyleIdx="1" presStyleCnt="2"/>
      <dgm:spPr/>
    </dgm:pt>
    <dgm:pt modelId="{623A98BF-2A8A-4081-8080-19DC10187304}" type="pres">
      <dgm:prSet presAssocID="{BC6B4F9B-AA72-400B-85C5-668A61636575}" presName="spH" presStyleCnt="0"/>
      <dgm:spPr/>
    </dgm:pt>
    <dgm:pt modelId="{D2E9F0BB-839E-43B8-93BE-12C8570F12F1}" type="pres">
      <dgm:prSet presAssocID="{BC6B4F9B-AA72-400B-85C5-668A61636575}" presName="desTx" presStyleLbl="node1" presStyleIdx="1" presStyleCnt="2" custScaleX="100144">
        <dgm:presLayoutVars>
          <dgm:bulletEnabled val="1"/>
        </dgm:presLayoutVars>
      </dgm:prSet>
      <dgm:spPr/>
      <dgm:t>
        <a:bodyPr/>
        <a:lstStyle/>
        <a:p>
          <a:endParaRPr lang="en-US"/>
        </a:p>
      </dgm:t>
    </dgm:pt>
  </dgm:ptLst>
  <dgm:cxnLst>
    <dgm:cxn modelId="{D7CAB342-A47F-4A62-BD99-BC09DE3B731D}" type="presOf" srcId="{51979714-B708-4B70-9D80-FF1B41AB6F42}" destId="{1E51E781-F23F-4078-A775-A225A24C48EB}" srcOrd="0" destOrd="0" presId="urn:diagrams.loki3.com/BracketList"/>
    <dgm:cxn modelId="{98EE97B7-0BD2-44FE-B2FC-14319F29F68D}" type="presOf" srcId="{B759185B-18CD-4861-8B8C-3C9F97448CA6}" destId="{D2E9F0BB-839E-43B8-93BE-12C8570F12F1}" srcOrd="0" destOrd="0" presId="urn:diagrams.loki3.com/BracketList"/>
    <dgm:cxn modelId="{D2FB2DDA-CAB8-44A5-8BDA-47BB50F01B44}" type="presOf" srcId="{BC6B4F9B-AA72-400B-85C5-668A61636575}" destId="{FC42CF94-76BE-451F-837C-DFA4D461E071}" srcOrd="0" destOrd="0" presId="urn:diagrams.loki3.com/BracketList"/>
    <dgm:cxn modelId="{8A4C7360-E8FA-40A9-BDF5-1E9F684E1387}" srcId="{BC6B4F9B-AA72-400B-85C5-668A61636575}" destId="{B759185B-18CD-4861-8B8C-3C9F97448CA6}" srcOrd="0" destOrd="0" parTransId="{8523308E-C2C3-4FAB-A3C6-CEE7EBEE34F8}" sibTransId="{6DC3F323-4FF3-487E-A520-8114CD3B5E5A}"/>
    <dgm:cxn modelId="{1B37DA65-D4F2-48E1-BA37-8CBE2983A595}" type="presOf" srcId="{7CA8E8A8-BB3C-4113-BC9C-1ED5FAB2A3B5}" destId="{D0EE1C81-20D9-4170-8689-FCADBA174621}" srcOrd="0" destOrd="0" presId="urn:diagrams.loki3.com/BracketList"/>
    <dgm:cxn modelId="{A0CA14E3-2AEA-4C9A-998D-6C3E8DF89519}" srcId="{51979714-B708-4B70-9D80-FF1B41AB6F42}" destId="{6F7FD9D7-5A37-4FE0-900F-C79D1EC1ACE8}" srcOrd="0" destOrd="0" parTransId="{6A126306-D43F-4278-8D9A-9F9F334AA755}" sibTransId="{6E7D3A2A-2B48-4A6A-8DE5-E2B1ED97C4C9}"/>
    <dgm:cxn modelId="{9B00C163-9EFF-4A7B-AB1C-DAD9938C94DF}" type="presOf" srcId="{6F7FD9D7-5A37-4FE0-900F-C79D1EC1ACE8}" destId="{04183122-25B7-498D-AE78-2817705F76D1}" srcOrd="0" destOrd="0" presId="urn:diagrams.loki3.com/BracketList"/>
    <dgm:cxn modelId="{A48AABDF-CCC3-4820-9DDD-9436C4D2C5F4}" srcId="{7CA8E8A8-BB3C-4113-BC9C-1ED5FAB2A3B5}" destId="{51979714-B708-4B70-9D80-FF1B41AB6F42}" srcOrd="0" destOrd="0" parTransId="{545990DD-D661-4CB5-802F-76578A4C8028}" sibTransId="{DCC62741-FC6F-40E3-8C7D-51F99A262154}"/>
    <dgm:cxn modelId="{E100C2CB-0EC2-4A20-AA70-36E54C53D585}" srcId="{7CA8E8A8-BB3C-4113-BC9C-1ED5FAB2A3B5}" destId="{BC6B4F9B-AA72-400B-85C5-668A61636575}" srcOrd="1" destOrd="0" parTransId="{D99165A6-01BD-45B1-949A-088108E0D9C9}" sibTransId="{9DB380B7-AF16-45FC-8878-02FA38667F6F}"/>
    <dgm:cxn modelId="{3AABA0D3-EF33-4ADF-B923-B85F76E4B812}" type="presParOf" srcId="{D0EE1C81-20D9-4170-8689-FCADBA174621}" destId="{91E6F2A0-F5F7-4805-A5A7-FF0C36A7B61C}" srcOrd="0" destOrd="0" presId="urn:diagrams.loki3.com/BracketList"/>
    <dgm:cxn modelId="{28B48B1D-AA76-42F5-8AEF-A8CC6BFBA63B}" type="presParOf" srcId="{91E6F2A0-F5F7-4805-A5A7-FF0C36A7B61C}" destId="{1E51E781-F23F-4078-A775-A225A24C48EB}" srcOrd="0" destOrd="0" presId="urn:diagrams.loki3.com/BracketList"/>
    <dgm:cxn modelId="{3A54F9D9-418A-4574-B6FB-FBF541DB8A82}" type="presParOf" srcId="{91E6F2A0-F5F7-4805-A5A7-FF0C36A7B61C}" destId="{0C88F364-51EE-4964-880D-9D23AAE01A1A}" srcOrd="1" destOrd="0" presId="urn:diagrams.loki3.com/BracketList"/>
    <dgm:cxn modelId="{EBF4B9EB-E27D-46E5-89AB-2C541D0A84EF}" type="presParOf" srcId="{91E6F2A0-F5F7-4805-A5A7-FF0C36A7B61C}" destId="{AE64F1E2-E563-4710-8BA6-EC4E95114181}" srcOrd="2" destOrd="0" presId="urn:diagrams.loki3.com/BracketList"/>
    <dgm:cxn modelId="{121CDAB9-28F4-4452-B05D-58E2A81492FC}" type="presParOf" srcId="{91E6F2A0-F5F7-4805-A5A7-FF0C36A7B61C}" destId="{04183122-25B7-498D-AE78-2817705F76D1}" srcOrd="3" destOrd="0" presId="urn:diagrams.loki3.com/BracketList"/>
    <dgm:cxn modelId="{B4539E4B-AA17-4BB3-9062-0655086A6521}" type="presParOf" srcId="{D0EE1C81-20D9-4170-8689-FCADBA174621}" destId="{5BE6E584-79D0-4FC9-B6E8-BEBE01F2E0A3}" srcOrd="1" destOrd="0" presId="urn:diagrams.loki3.com/BracketList"/>
    <dgm:cxn modelId="{09253557-4D8A-4EF6-8931-9B3CD78F2281}" type="presParOf" srcId="{D0EE1C81-20D9-4170-8689-FCADBA174621}" destId="{5562D210-E018-44B1-A09F-D6FB10974525}" srcOrd="2" destOrd="0" presId="urn:diagrams.loki3.com/BracketList"/>
    <dgm:cxn modelId="{C9435188-3E38-4E7F-A35E-5F2DD1F44519}" type="presParOf" srcId="{5562D210-E018-44B1-A09F-D6FB10974525}" destId="{FC42CF94-76BE-451F-837C-DFA4D461E071}" srcOrd="0" destOrd="0" presId="urn:diagrams.loki3.com/BracketList"/>
    <dgm:cxn modelId="{6F9B5F7F-7C1B-42AF-B468-897463C00D34}" type="presParOf" srcId="{5562D210-E018-44B1-A09F-D6FB10974525}" destId="{B4DE68EE-9C19-445F-A8F2-4C1D5F5DB576}" srcOrd="1" destOrd="0" presId="urn:diagrams.loki3.com/BracketList"/>
    <dgm:cxn modelId="{A9983A64-71C1-4BC4-9B2F-69773377C034}" type="presParOf" srcId="{5562D210-E018-44B1-A09F-D6FB10974525}" destId="{623A98BF-2A8A-4081-8080-19DC10187304}" srcOrd="2" destOrd="0" presId="urn:diagrams.loki3.com/BracketList"/>
    <dgm:cxn modelId="{B1A3F102-5157-488B-9136-EEAC27C4BF37}" type="presParOf" srcId="{5562D210-E018-44B1-A09F-D6FB10974525}" destId="{D2E9F0BB-839E-43B8-93BE-12C8570F12F1}"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8A21CD-E5F8-4830-A53C-C4853AFBEB1A}" type="doc">
      <dgm:prSet loTypeId="urn:microsoft.com/office/officeart/2005/8/layout/vList5" loCatId="list" qsTypeId="urn:microsoft.com/office/officeart/2005/8/quickstyle/simple5" qsCatId="simple" csTypeId="urn:microsoft.com/office/officeart/2005/8/colors/accent0_2" csCatId="mainScheme" phldr="1"/>
      <dgm:spPr/>
      <dgm:t>
        <a:bodyPr/>
        <a:lstStyle/>
        <a:p>
          <a:endParaRPr lang="en-GB"/>
        </a:p>
      </dgm:t>
    </dgm:pt>
    <dgm:pt modelId="{A9A1D4F5-4C6A-4BAE-B007-ECEE5C17B529}">
      <dgm:prSet custT="1"/>
      <dgm:spPr/>
      <dgm:t>
        <a:bodyPr/>
        <a:lstStyle/>
        <a:p>
          <a:pPr rtl="0"/>
          <a:r>
            <a:rPr lang="en-GB" sz="3200" baseline="0" dirty="0" smtClean="0"/>
            <a:t>Open</a:t>
          </a:r>
          <a:endParaRPr lang="en-GB" sz="3200" dirty="0"/>
        </a:p>
      </dgm:t>
    </dgm:pt>
    <dgm:pt modelId="{E2617B32-63FB-449F-BA07-B01D05F9578D}" type="parTrans" cxnId="{02364DFA-99E0-456C-B774-F0AEED40C62C}">
      <dgm:prSet/>
      <dgm:spPr/>
      <dgm:t>
        <a:bodyPr/>
        <a:lstStyle/>
        <a:p>
          <a:endParaRPr lang="en-GB" sz="1600"/>
        </a:p>
      </dgm:t>
    </dgm:pt>
    <dgm:pt modelId="{BC968EBC-3F8C-4CD7-BEA5-38FFF9B356F5}" type="sibTrans" cxnId="{02364DFA-99E0-456C-B774-F0AEED40C62C}">
      <dgm:prSet/>
      <dgm:spPr/>
      <dgm:t>
        <a:bodyPr/>
        <a:lstStyle/>
        <a:p>
          <a:endParaRPr lang="en-GB" sz="1600"/>
        </a:p>
      </dgm:t>
    </dgm:pt>
    <dgm:pt modelId="{A4654FF0-A11A-44A8-ADCF-EFC71E053FF9}">
      <dgm:prSet custT="1"/>
      <dgm:spPr/>
      <dgm:t>
        <a:bodyPr/>
        <a:lstStyle/>
        <a:p>
          <a:pPr rtl="0"/>
          <a:r>
            <a:rPr lang="en-GB" sz="3200" baseline="0" dirty="0" smtClean="0"/>
            <a:t>Safeguarded</a:t>
          </a:r>
          <a:endParaRPr lang="en-GB" sz="3200" dirty="0"/>
        </a:p>
      </dgm:t>
    </dgm:pt>
    <dgm:pt modelId="{98E829CB-045B-4450-82D0-E36B618082C4}" type="parTrans" cxnId="{0BC97399-3F15-4F15-8FEB-1981F0CA812F}">
      <dgm:prSet/>
      <dgm:spPr/>
      <dgm:t>
        <a:bodyPr/>
        <a:lstStyle/>
        <a:p>
          <a:endParaRPr lang="en-GB" sz="1600"/>
        </a:p>
      </dgm:t>
    </dgm:pt>
    <dgm:pt modelId="{AA83D604-8140-4729-8A5A-28F194CF64E1}" type="sibTrans" cxnId="{0BC97399-3F15-4F15-8FEB-1981F0CA812F}">
      <dgm:prSet/>
      <dgm:spPr/>
      <dgm:t>
        <a:bodyPr/>
        <a:lstStyle/>
        <a:p>
          <a:endParaRPr lang="en-GB" sz="1600"/>
        </a:p>
      </dgm:t>
    </dgm:pt>
    <dgm:pt modelId="{BC5C3882-20B7-4D66-BF66-41DDA66DBEB5}">
      <dgm:prSet custT="1"/>
      <dgm:spPr/>
      <dgm:t>
        <a:bodyPr/>
        <a:lstStyle/>
        <a:p>
          <a:pPr rtl="0"/>
          <a:r>
            <a:rPr lang="en-GB" sz="3200" baseline="0" dirty="0" smtClean="0"/>
            <a:t>Controlled</a:t>
          </a:r>
          <a:endParaRPr lang="en-GB" sz="3200" dirty="0"/>
        </a:p>
      </dgm:t>
    </dgm:pt>
    <dgm:pt modelId="{B50AFEE5-4282-4D4B-A6AB-9703B87E0622}" type="parTrans" cxnId="{BCF8A363-BEAE-4510-8943-9C1229EA4F1C}">
      <dgm:prSet/>
      <dgm:spPr/>
      <dgm:t>
        <a:bodyPr/>
        <a:lstStyle/>
        <a:p>
          <a:endParaRPr lang="en-GB" sz="1600"/>
        </a:p>
      </dgm:t>
    </dgm:pt>
    <dgm:pt modelId="{53746754-F338-4490-9288-CC2833FC6007}" type="sibTrans" cxnId="{BCF8A363-BEAE-4510-8943-9C1229EA4F1C}">
      <dgm:prSet/>
      <dgm:spPr/>
      <dgm:t>
        <a:bodyPr/>
        <a:lstStyle/>
        <a:p>
          <a:endParaRPr lang="en-GB" sz="1600"/>
        </a:p>
      </dgm:t>
    </dgm:pt>
    <dgm:pt modelId="{932214D0-9F16-489D-B2CC-CD9117982DAA}">
      <dgm:prSet custT="1"/>
      <dgm:spPr/>
      <dgm:t>
        <a:bodyPr/>
        <a:lstStyle/>
        <a:p>
          <a:pPr rtl="0"/>
          <a:r>
            <a:rPr lang="en-GB" sz="1500" baseline="0" dirty="0" smtClean="0"/>
            <a:t>available for download/online access under open licence without any registration.</a:t>
          </a:r>
          <a:endParaRPr lang="en-GB" sz="1500" dirty="0"/>
        </a:p>
      </dgm:t>
    </dgm:pt>
    <dgm:pt modelId="{5BCD191D-3F0E-44F4-B498-DD976E35A4B6}" type="parTrans" cxnId="{C08740FB-6775-4255-9971-F3ED712619F1}">
      <dgm:prSet/>
      <dgm:spPr/>
      <dgm:t>
        <a:bodyPr/>
        <a:lstStyle/>
        <a:p>
          <a:endParaRPr lang="en-GB" sz="1600"/>
        </a:p>
      </dgm:t>
    </dgm:pt>
    <dgm:pt modelId="{4A54919B-D7C5-48F8-960C-203073DAFACE}" type="sibTrans" cxnId="{C08740FB-6775-4255-9971-F3ED712619F1}">
      <dgm:prSet/>
      <dgm:spPr/>
      <dgm:t>
        <a:bodyPr/>
        <a:lstStyle/>
        <a:p>
          <a:endParaRPr lang="en-GB" sz="1600"/>
        </a:p>
      </dgm:t>
    </dgm:pt>
    <dgm:pt modelId="{7079792B-F068-469F-9D5B-F921CC1BD2C6}">
      <dgm:prSet custT="1"/>
      <dgm:spPr/>
      <dgm:t>
        <a:bodyPr/>
        <a:lstStyle/>
        <a:p>
          <a:pPr rtl="0"/>
          <a:r>
            <a:rPr lang="en-GB" sz="1500" baseline="0" dirty="0" smtClean="0"/>
            <a:t>available for download / online access to logged-in users who have registered and agreed to an End User Licence (</a:t>
          </a:r>
          <a:r>
            <a:rPr lang="en-GB" sz="1500" i="1" baseline="0" dirty="0" smtClean="0"/>
            <a:t>e.g. not identify any potentially identifiable individuals</a:t>
          </a:r>
          <a:r>
            <a:rPr lang="en-GB" sz="1500" baseline="0" dirty="0" smtClean="0"/>
            <a:t>).</a:t>
          </a:r>
          <a:endParaRPr lang="en-GB" sz="1500" dirty="0"/>
        </a:p>
      </dgm:t>
    </dgm:pt>
    <dgm:pt modelId="{078AD774-C647-4767-BCA7-52132C04A85F}" type="parTrans" cxnId="{83DC3E75-E6C0-42E8-B4E2-DA86F947DFD0}">
      <dgm:prSet/>
      <dgm:spPr/>
      <dgm:t>
        <a:bodyPr/>
        <a:lstStyle/>
        <a:p>
          <a:endParaRPr lang="en-GB" sz="1600"/>
        </a:p>
      </dgm:t>
    </dgm:pt>
    <dgm:pt modelId="{7336706A-F2AB-4C9E-B2C4-9721A7E3F5E3}" type="sibTrans" cxnId="{83DC3E75-E6C0-42E8-B4E2-DA86F947DFD0}">
      <dgm:prSet/>
      <dgm:spPr/>
      <dgm:t>
        <a:bodyPr/>
        <a:lstStyle/>
        <a:p>
          <a:endParaRPr lang="en-GB" sz="1600"/>
        </a:p>
      </dgm:t>
    </dgm:pt>
    <dgm:pt modelId="{BA2ED127-EC8E-4649-801E-FEEAF4A2351A}">
      <dgm:prSet custT="1"/>
      <dgm:spPr/>
      <dgm:t>
        <a:bodyPr/>
        <a:lstStyle/>
        <a:p>
          <a:r>
            <a:rPr lang="en-GB" sz="1500" baseline="0" dirty="0" smtClean="0"/>
            <a:t>special agreements (depositor permission; approved researcher).</a:t>
          </a:r>
        </a:p>
      </dgm:t>
    </dgm:pt>
    <dgm:pt modelId="{D467083B-1EAE-45B4-98AA-367B37791C7D}" type="parTrans" cxnId="{C98A568A-5729-416E-85AA-FB7190E0857E}">
      <dgm:prSet/>
      <dgm:spPr/>
      <dgm:t>
        <a:bodyPr/>
        <a:lstStyle/>
        <a:p>
          <a:endParaRPr lang="en-GB" sz="1600"/>
        </a:p>
      </dgm:t>
    </dgm:pt>
    <dgm:pt modelId="{F768AE65-CAD9-45DA-A427-FB2CFD7ED74B}" type="sibTrans" cxnId="{C98A568A-5729-416E-85AA-FB7190E0857E}">
      <dgm:prSet/>
      <dgm:spPr/>
      <dgm:t>
        <a:bodyPr/>
        <a:lstStyle/>
        <a:p>
          <a:endParaRPr lang="en-GB" sz="1600"/>
        </a:p>
      </dgm:t>
    </dgm:pt>
    <dgm:pt modelId="{BC7D3E59-1D05-4190-9092-8CB662B13C48}">
      <dgm:prSet custT="1"/>
      <dgm:spPr/>
      <dgm:t>
        <a:bodyPr/>
        <a:lstStyle/>
        <a:p>
          <a:r>
            <a:rPr lang="en-GB" sz="1500" baseline="0" dirty="0" smtClean="0"/>
            <a:t>embargo for fixed time period.</a:t>
          </a:r>
        </a:p>
      </dgm:t>
    </dgm:pt>
    <dgm:pt modelId="{44E93A4A-D188-4AFF-B65F-573915D76845}" type="parTrans" cxnId="{AEFECF65-8695-4A77-BF76-3F1DFE5F9042}">
      <dgm:prSet/>
      <dgm:spPr/>
      <dgm:t>
        <a:bodyPr/>
        <a:lstStyle/>
        <a:p>
          <a:endParaRPr lang="en-GB" sz="1600"/>
        </a:p>
      </dgm:t>
    </dgm:pt>
    <dgm:pt modelId="{FEF181FA-0853-44C4-9C19-7F1C7508109B}" type="sibTrans" cxnId="{AEFECF65-8695-4A77-BF76-3F1DFE5F9042}">
      <dgm:prSet/>
      <dgm:spPr/>
      <dgm:t>
        <a:bodyPr/>
        <a:lstStyle/>
        <a:p>
          <a:endParaRPr lang="en-GB" sz="1600"/>
        </a:p>
      </dgm:t>
    </dgm:pt>
    <dgm:pt modelId="{1861DF77-508C-4C63-A352-1F2AA84E5C62}">
      <dgm:prSet custT="1"/>
      <dgm:spPr/>
      <dgm:t>
        <a:bodyPr/>
        <a:lstStyle/>
        <a:p>
          <a:endParaRPr lang="en-GB" sz="1600" baseline="0" dirty="0" smtClean="0"/>
        </a:p>
      </dgm:t>
    </dgm:pt>
    <dgm:pt modelId="{D33361C9-6935-4FA3-B442-228144D2E16A}" type="parTrans" cxnId="{EAC82043-E238-4111-A235-97D53BBEAF91}">
      <dgm:prSet/>
      <dgm:spPr/>
      <dgm:t>
        <a:bodyPr/>
        <a:lstStyle/>
        <a:p>
          <a:endParaRPr lang="en-GB" sz="1600"/>
        </a:p>
      </dgm:t>
    </dgm:pt>
    <dgm:pt modelId="{E951600D-21F0-4945-B32D-557DC85CA3E6}" type="sibTrans" cxnId="{EAC82043-E238-4111-A235-97D53BBEAF91}">
      <dgm:prSet/>
      <dgm:spPr/>
      <dgm:t>
        <a:bodyPr/>
        <a:lstStyle/>
        <a:p>
          <a:endParaRPr lang="en-GB" sz="1600"/>
        </a:p>
      </dgm:t>
    </dgm:pt>
    <dgm:pt modelId="{5C9A08D4-EE55-4767-B895-A28F670D7C22}">
      <dgm:prSet custT="1"/>
      <dgm:spPr/>
      <dgm:t>
        <a:bodyPr/>
        <a:lstStyle/>
        <a:p>
          <a:pPr rtl="0"/>
          <a:r>
            <a:rPr lang="en-GB" sz="1500" baseline="0" dirty="0" smtClean="0"/>
            <a:t>available for remote or safe room access to authorised and authenticated users whose research proposal has been and who have received training.</a:t>
          </a:r>
          <a:endParaRPr lang="en-GB" sz="1500" dirty="0"/>
        </a:p>
      </dgm:t>
    </dgm:pt>
    <dgm:pt modelId="{2EB5EA6D-C591-4341-823C-63B2A8466350}" type="sibTrans" cxnId="{B12561D2-D213-421A-8D5D-5933E7C1F828}">
      <dgm:prSet/>
      <dgm:spPr/>
      <dgm:t>
        <a:bodyPr/>
        <a:lstStyle/>
        <a:p>
          <a:endParaRPr lang="en-GB" sz="1600"/>
        </a:p>
      </dgm:t>
    </dgm:pt>
    <dgm:pt modelId="{28A18BDA-DA78-4F99-96DB-B01F7AF67271}" type="parTrans" cxnId="{B12561D2-D213-421A-8D5D-5933E7C1F828}">
      <dgm:prSet/>
      <dgm:spPr/>
      <dgm:t>
        <a:bodyPr/>
        <a:lstStyle/>
        <a:p>
          <a:endParaRPr lang="en-GB" sz="1600"/>
        </a:p>
      </dgm:t>
    </dgm:pt>
    <dgm:pt modelId="{0D2D3B62-7B7B-446C-BFEC-CC5253B7139A}">
      <dgm:prSet custT="1"/>
      <dgm:spPr/>
      <dgm:t>
        <a:bodyPr/>
        <a:lstStyle/>
        <a:p>
          <a:pPr rtl="0"/>
          <a:endParaRPr lang="en-GB" sz="1400" dirty="0"/>
        </a:p>
      </dgm:t>
    </dgm:pt>
    <dgm:pt modelId="{EB32825F-BB7C-430B-B330-25E9ECDC0D21}" type="parTrans" cxnId="{1E69FB13-3FB2-4784-A9D2-947281B8E269}">
      <dgm:prSet/>
      <dgm:spPr/>
      <dgm:t>
        <a:bodyPr/>
        <a:lstStyle/>
        <a:p>
          <a:endParaRPr lang="en-GB"/>
        </a:p>
      </dgm:t>
    </dgm:pt>
    <dgm:pt modelId="{577FBC1D-A289-48E5-8618-9FADCDCC0A62}" type="sibTrans" cxnId="{1E69FB13-3FB2-4784-A9D2-947281B8E269}">
      <dgm:prSet/>
      <dgm:spPr/>
      <dgm:t>
        <a:bodyPr/>
        <a:lstStyle/>
        <a:p>
          <a:endParaRPr lang="en-GB"/>
        </a:p>
      </dgm:t>
    </dgm:pt>
    <dgm:pt modelId="{2103389B-CA3C-400E-8F33-F869D7E4A2A6}" type="pres">
      <dgm:prSet presAssocID="{3A8A21CD-E5F8-4830-A53C-C4853AFBEB1A}" presName="Name0" presStyleCnt="0">
        <dgm:presLayoutVars>
          <dgm:dir/>
          <dgm:animLvl val="lvl"/>
          <dgm:resizeHandles val="exact"/>
        </dgm:presLayoutVars>
      </dgm:prSet>
      <dgm:spPr/>
      <dgm:t>
        <a:bodyPr/>
        <a:lstStyle/>
        <a:p>
          <a:endParaRPr lang="en-GB"/>
        </a:p>
      </dgm:t>
    </dgm:pt>
    <dgm:pt modelId="{21EA27DD-B2CB-4E89-915F-6E6CF44C67C6}" type="pres">
      <dgm:prSet presAssocID="{A9A1D4F5-4C6A-4BAE-B007-ECEE5C17B529}" presName="linNode" presStyleCnt="0"/>
      <dgm:spPr/>
      <dgm:t>
        <a:bodyPr/>
        <a:lstStyle/>
        <a:p>
          <a:endParaRPr lang="en-US"/>
        </a:p>
      </dgm:t>
    </dgm:pt>
    <dgm:pt modelId="{3C3DBA9D-439A-4B3D-95A6-EE81668D8DE5}" type="pres">
      <dgm:prSet presAssocID="{A9A1D4F5-4C6A-4BAE-B007-ECEE5C17B529}" presName="parentText" presStyleLbl="node1" presStyleIdx="0" presStyleCnt="3">
        <dgm:presLayoutVars>
          <dgm:chMax val="1"/>
          <dgm:bulletEnabled val="1"/>
        </dgm:presLayoutVars>
      </dgm:prSet>
      <dgm:spPr/>
      <dgm:t>
        <a:bodyPr/>
        <a:lstStyle/>
        <a:p>
          <a:endParaRPr lang="en-GB"/>
        </a:p>
      </dgm:t>
    </dgm:pt>
    <dgm:pt modelId="{45B1870B-E23D-4B19-8C6D-B323409BA33E}" type="pres">
      <dgm:prSet presAssocID="{A9A1D4F5-4C6A-4BAE-B007-ECEE5C17B529}" presName="descendantText" presStyleLbl="alignAccFollowNode1" presStyleIdx="0" presStyleCnt="3">
        <dgm:presLayoutVars>
          <dgm:bulletEnabled val="1"/>
        </dgm:presLayoutVars>
      </dgm:prSet>
      <dgm:spPr/>
      <dgm:t>
        <a:bodyPr/>
        <a:lstStyle/>
        <a:p>
          <a:endParaRPr lang="en-GB"/>
        </a:p>
      </dgm:t>
    </dgm:pt>
    <dgm:pt modelId="{BD431D8D-F81D-45E5-9DED-E1E780C78464}" type="pres">
      <dgm:prSet presAssocID="{BC968EBC-3F8C-4CD7-BEA5-38FFF9B356F5}" presName="sp" presStyleCnt="0"/>
      <dgm:spPr/>
      <dgm:t>
        <a:bodyPr/>
        <a:lstStyle/>
        <a:p>
          <a:endParaRPr lang="en-US"/>
        </a:p>
      </dgm:t>
    </dgm:pt>
    <dgm:pt modelId="{D9B1034E-7AF7-44AA-9751-1FDBFD80AEFD}" type="pres">
      <dgm:prSet presAssocID="{A4654FF0-A11A-44A8-ADCF-EFC71E053FF9}" presName="linNode" presStyleCnt="0"/>
      <dgm:spPr/>
      <dgm:t>
        <a:bodyPr/>
        <a:lstStyle/>
        <a:p>
          <a:endParaRPr lang="en-US"/>
        </a:p>
      </dgm:t>
    </dgm:pt>
    <dgm:pt modelId="{BED20ED0-E1D8-47DB-AD17-E2C44C4266DE}" type="pres">
      <dgm:prSet presAssocID="{A4654FF0-A11A-44A8-ADCF-EFC71E053FF9}" presName="parentText" presStyleLbl="node1" presStyleIdx="1" presStyleCnt="3">
        <dgm:presLayoutVars>
          <dgm:chMax val="1"/>
          <dgm:bulletEnabled val="1"/>
        </dgm:presLayoutVars>
      </dgm:prSet>
      <dgm:spPr/>
      <dgm:t>
        <a:bodyPr/>
        <a:lstStyle/>
        <a:p>
          <a:endParaRPr lang="en-GB"/>
        </a:p>
      </dgm:t>
    </dgm:pt>
    <dgm:pt modelId="{1B4F11D6-AF0D-4138-A53B-1318ECDA59CD}" type="pres">
      <dgm:prSet presAssocID="{A4654FF0-A11A-44A8-ADCF-EFC71E053FF9}" presName="descendantText" presStyleLbl="alignAccFollowNode1" presStyleIdx="1" presStyleCnt="3" custScaleX="97138" custScaleY="159505">
        <dgm:presLayoutVars>
          <dgm:bulletEnabled val="1"/>
        </dgm:presLayoutVars>
      </dgm:prSet>
      <dgm:spPr/>
      <dgm:t>
        <a:bodyPr/>
        <a:lstStyle/>
        <a:p>
          <a:endParaRPr lang="en-GB"/>
        </a:p>
      </dgm:t>
    </dgm:pt>
    <dgm:pt modelId="{38425AD9-E507-41A1-AE55-C18B27FC2874}" type="pres">
      <dgm:prSet presAssocID="{AA83D604-8140-4729-8A5A-28F194CF64E1}" presName="sp" presStyleCnt="0"/>
      <dgm:spPr/>
      <dgm:t>
        <a:bodyPr/>
        <a:lstStyle/>
        <a:p>
          <a:endParaRPr lang="en-US"/>
        </a:p>
      </dgm:t>
    </dgm:pt>
    <dgm:pt modelId="{FB9C0C66-A9B7-4752-8D6C-AA05AB2BF00A}" type="pres">
      <dgm:prSet presAssocID="{BC5C3882-20B7-4D66-BF66-41DDA66DBEB5}" presName="linNode" presStyleCnt="0"/>
      <dgm:spPr/>
      <dgm:t>
        <a:bodyPr/>
        <a:lstStyle/>
        <a:p>
          <a:endParaRPr lang="en-US"/>
        </a:p>
      </dgm:t>
    </dgm:pt>
    <dgm:pt modelId="{4CF74F2D-067E-445F-8D49-242702EE90F7}" type="pres">
      <dgm:prSet presAssocID="{BC5C3882-20B7-4D66-BF66-41DDA66DBEB5}" presName="parentText" presStyleLbl="node1" presStyleIdx="2" presStyleCnt="3" custScaleY="89287">
        <dgm:presLayoutVars>
          <dgm:chMax val="1"/>
          <dgm:bulletEnabled val="1"/>
        </dgm:presLayoutVars>
      </dgm:prSet>
      <dgm:spPr/>
      <dgm:t>
        <a:bodyPr/>
        <a:lstStyle/>
        <a:p>
          <a:endParaRPr lang="en-GB"/>
        </a:p>
      </dgm:t>
    </dgm:pt>
    <dgm:pt modelId="{F055DF2D-7ADF-4F11-9897-74FC63422E65}" type="pres">
      <dgm:prSet presAssocID="{BC5C3882-20B7-4D66-BF66-41DDA66DBEB5}" presName="descendantText" presStyleLbl="alignAccFollowNode1" presStyleIdx="2" presStyleCnt="3" custScaleY="95846">
        <dgm:presLayoutVars>
          <dgm:bulletEnabled val="1"/>
        </dgm:presLayoutVars>
      </dgm:prSet>
      <dgm:spPr/>
      <dgm:t>
        <a:bodyPr/>
        <a:lstStyle/>
        <a:p>
          <a:endParaRPr lang="en-GB"/>
        </a:p>
      </dgm:t>
    </dgm:pt>
  </dgm:ptLst>
  <dgm:cxnLst>
    <dgm:cxn modelId="{39366FA5-EC59-42B2-826F-F3EF9CEDB4FD}" type="presOf" srcId="{932214D0-9F16-489D-B2CC-CD9117982DAA}" destId="{45B1870B-E23D-4B19-8C6D-B323409BA33E}" srcOrd="0" destOrd="0" presId="urn:microsoft.com/office/officeart/2005/8/layout/vList5"/>
    <dgm:cxn modelId="{EAC82043-E238-4111-A235-97D53BBEAF91}" srcId="{A4654FF0-A11A-44A8-ADCF-EFC71E053FF9}" destId="{1861DF77-508C-4C63-A352-1F2AA84E5C62}" srcOrd="4" destOrd="0" parTransId="{D33361C9-6935-4FA3-B442-228144D2E16A}" sibTransId="{E951600D-21F0-4945-B32D-557DC85CA3E6}"/>
    <dgm:cxn modelId="{85356981-EEC4-4258-B9E9-1DCE53979174}" type="presOf" srcId="{A4654FF0-A11A-44A8-ADCF-EFC71E053FF9}" destId="{BED20ED0-E1D8-47DB-AD17-E2C44C4266DE}" srcOrd="0" destOrd="0" presId="urn:microsoft.com/office/officeart/2005/8/layout/vList5"/>
    <dgm:cxn modelId="{4C545092-68B0-4216-AC06-B64A2B704455}" type="presOf" srcId="{A9A1D4F5-4C6A-4BAE-B007-ECEE5C17B529}" destId="{3C3DBA9D-439A-4B3D-95A6-EE81668D8DE5}" srcOrd="0" destOrd="0" presId="urn:microsoft.com/office/officeart/2005/8/layout/vList5"/>
    <dgm:cxn modelId="{4F202376-F17B-48E4-BCD6-B1CB1C1388D9}" type="presOf" srcId="{1861DF77-508C-4C63-A352-1F2AA84E5C62}" destId="{1B4F11D6-AF0D-4138-A53B-1318ECDA59CD}" srcOrd="0" destOrd="4" presId="urn:microsoft.com/office/officeart/2005/8/layout/vList5"/>
    <dgm:cxn modelId="{F597ECD7-738C-446B-93DE-990CBC38B378}" type="presOf" srcId="{0D2D3B62-7B7B-446C-BFEC-CC5253B7139A}" destId="{1B4F11D6-AF0D-4138-A53B-1318ECDA59CD}" srcOrd="0" destOrd="0" presId="urn:microsoft.com/office/officeart/2005/8/layout/vList5"/>
    <dgm:cxn modelId="{C2F90B55-F101-4136-B25D-841CF2B43CC9}" type="presOf" srcId="{BC7D3E59-1D05-4190-9092-8CB662B13C48}" destId="{1B4F11D6-AF0D-4138-A53B-1318ECDA59CD}" srcOrd="0" destOrd="3" presId="urn:microsoft.com/office/officeart/2005/8/layout/vList5"/>
    <dgm:cxn modelId="{C98A568A-5729-416E-85AA-FB7190E0857E}" srcId="{A4654FF0-A11A-44A8-ADCF-EFC71E053FF9}" destId="{BA2ED127-EC8E-4649-801E-FEEAF4A2351A}" srcOrd="2" destOrd="0" parTransId="{D467083B-1EAE-45B4-98AA-367B37791C7D}" sibTransId="{F768AE65-CAD9-45DA-A427-FB2CFD7ED74B}"/>
    <dgm:cxn modelId="{C08740FB-6775-4255-9971-F3ED712619F1}" srcId="{A9A1D4F5-4C6A-4BAE-B007-ECEE5C17B529}" destId="{932214D0-9F16-489D-B2CC-CD9117982DAA}" srcOrd="0" destOrd="0" parTransId="{5BCD191D-3F0E-44F4-B498-DD976E35A4B6}" sibTransId="{4A54919B-D7C5-48F8-960C-203073DAFACE}"/>
    <dgm:cxn modelId="{78E23596-1C9F-45FB-AC8B-D0B902E10288}" type="presOf" srcId="{5C9A08D4-EE55-4767-B895-A28F670D7C22}" destId="{F055DF2D-7ADF-4F11-9897-74FC63422E65}" srcOrd="0" destOrd="0" presId="urn:microsoft.com/office/officeart/2005/8/layout/vList5"/>
    <dgm:cxn modelId="{3D60AC07-D09A-4416-A6E2-A10F827AF2CE}" type="presOf" srcId="{3A8A21CD-E5F8-4830-A53C-C4853AFBEB1A}" destId="{2103389B-CA3C-400E-8F33-F869D7E4A2A6}" srcOrd="0" destOrd="0" presId="urn:microsoft.com/office/officeart/2005/8/layout/vList5"/>
    <dgm:cxn modelId="{F276AC25-45D7-45F5-8029-7872EA422863}" type="presOf" srcId="{7079792B-F068-469F-9D5B-F921CC1BD2C6}" destId="{1B4F11D6-AF0D-4138-A53B-1318ECDA59CD}" srcOrd="0" destOrd="1" presId="urn:microsoft.com/office/officeart/2005/8/layout/vList5"/>
    <dgm:cxn modelId="{BCF8A363-BEAE-4510-8943-9C1229EA4F1C}" srcId="{3A8A21CD-E5F8-4830-A53C-C4853AFBEB1A}" destId="{BC5C3882-20B7-4D66-BF66-41DDA66DBEB5}" srcOrd="2" destOrd="0" parTransId="{B50AFEE5-4282-4D4B-A6AB-9703B87E0622}" sibTransId="{53746754-F338-4490-9288-CC2833FC6007}"/>
    <dgm:cxn modelId="{0BC97399-3F15-4F15-8FEB-1981F0CA812F}" srcId="{3A8A21CD-E5F8-4830-A53C-C4853AFBEB1A}" destId="{A4654FF0-A11A-44A8-ADCF-EFC71E053FF9}" srcOrd="1" destOrd="0" parTransId="{98E829CB-045B-4450-82D0-E36B618082C4}" sibTransId="{AA83D604-8140-4729-8A5A-28F194CF64E1}"/>
    <dgm:cxn modelId="{E586C68A-D85F-470F-A380-C6169644EA5D}" type="presOf" srcId="{BA2ED127-EC8E-4649-801E-FEEAF4A2351A}" destId="{1B4F11D6-AF0D-4138-A53B-1318ECDA59CD}" srcOrd="0" destOrd="2" presId="urn:microsoft.com/office/officeart/2005/8/layout/vList5"/>
    <dgm:cxn modelId="{7F32200E-4625-4D50-84D4-C39F904E1C64}" type="presOf" srcId="{BC5C3882-20B7-4D66-BF66-41DDA66DBEB5}" destId="{4CF74F2D-067E-445F-8D49-242702EE90F7}" srcOrd="0" destOrd="0" presId="urn:microsoft.com/office/officeart/2005/8/layout/vList5"/>
    <dgm:cxn modelId="{02364DFA-99E0-456C-B774-F0AEED40C62C}" srcId="{3A8A21CD-E5F8-4830-A53C-C4853AFBEB1A}" destId="{A9A1D4F5-4C6A-4BAE-B007-ECEE5C17B529}" srcOrd="0" destOrd="0" parTransId="{E2617B32-63FB-449F-BA07-B01D05F9578D}" sibTransId="{BC968EBC-3F8C-4CD7-BEA5-38FFF9B356F5}"/>
    <dgm:cxn modelId="{B12561D2-D213-421A-8D5D-5933E7C1F828}" srcId="{BC5C3882-20B7-4D66-BF66-41DDA66DBEB5}" destId="{5C9A08D4-EE55-4767-B895-A28F670D7C22}" srcOrd="0" destOrd="0" parTransId="{28A18BDA-DA78-4F99-96DB-B01F7AF67271}" sibTransId="{2EB5EA6D-C591-4341-823C-63B2A8466350}"/>
    <dgm:cxn modelId="{83DC3E75-E6C0-42E8-B4E2-DA86F947DFD0}" srcId="{A4654FF0-A11A-44A8-ADCF-EFC71E053FF9}" destId="{7079792B-F068-469F-9D5B-F921CC1BD2C6}" srcOrd="1" destOrd="0" parTransId="{078AD774-C647-4767-BCA7-52132C04A85F}" sibTransId="{7336706A-F2AB-4C9E-B2C4-9721A7E3F5E3}"/>
    <dgm:cxn modelId="{1E69FB13-3FB2-4784-A9D2-947281B8E269}" srcId="{A4654FF0-A11A-44A8-ADCF-EFC71E053FF9}" destId="{0D2D3B62-7B7B-446C-BFEC-CC5253B7139A}" srcOrd="0" destOrd="0" parTransId="{EB32825F-BB7C-430B-B330-25E9ECDC0D21}" sibTransId="{577FBC1D-A289-48E5-8618-9FADCDCC0A62}"/>
    <dgm:cxn modelId="{AEFECF65-8695-4A77-BF76-3F1DFE5F9042}" srcId="{A4654FF0-A11A-44A8-ADCF-EFC71E053FF9}" destId="{BC7D3E59-1D05-4190-9092-8CB662B13C48}" srcOrd="3" destOrd="0" parTransId="{44E93A4A-D188-4AFF-B65F-573915D76845}" sibTransId="{FEF181FA-0853-44C4-9C19-7F1C7508109B}"/>
    <dgm:cxn modelId="{4F52D377-7CC7-41EC-83FD-5224EF189145}" type="presParOf" srcId="{2103389B-CA3C-400E-8F33-F869D7E4A2A6}" destId="{21EA27DD-B2CB-4E89-915F-6E6CF44C67C6}" srcOrd="0" destOrd="0" presId="urn:microsoft.com/office/officeart/2005/8/layout/vList5"/>
    <dgm:cxn modelId="{87CB6DB4-DE98-429F-B616-D7826C92CE66}" type="presParOf" srcId="{21EA27DD-B2CB-4E89-915F-6E6CF44C67C6}" destId="{3C3DBA9D-439A-4B3D-95A6-EE81668D8DE5}" srcOrd="0" destOrd="0" presId="urn:microsoft.com/office/officeart/2005/8/layout/vList5"/>
    <dgm:cxn modelId="{92C50CF1-34DB-408F-B85F-AC8389A9D168}" type="presParOf" srcId="{21EA27DD-B2CB-4E89-915F-6E6CF44C67C6}" destId="{45B1870B-E23D-4B19-8C6D-B323409BA33E}" srcOrd="1" destOrd="0" presId="urn:microsoft.com/office/officeart/2005/8/layout/vList5"/>
    <dgm:cxn modelId="{BF2AC995-CB76-4724-B74A-DE106FF3408F}" type="presParOf" srcId="{2103389B-CA3C-400E-8F33-F869D7E4A2A6}" destId="{BD431D8D-F81D-45E5-9DED-E1E780C78464}" srcOrd="1" destOrd="0" presId="urn:microsoft.com/office/officeart/2005/8/layout/vList5"/>
    <dgm:cxn modelId="{F19E421C-8010-4D20-9919-DC042D06E1A2}" type="presParOf" srcId="{2103389B-CA3C-400E-8F33-F869D7E4A2A6}" destId="{D9B1034E-7AF7-44AA-9751-1FDBFD80AEFD}" srcOrd="2" destOrd="0" presId="urn:microsoft.com/office/officeart/2005/8/layout/vList5"/>
    <dgm:cxn modelId="{8F365283-91DF-4270-A05F-6C86E97BA20A}" type="presParOf" srcId="{D9B1034E-7AF7-44AA-9751-1FDBFD80AEFD}" destId="{BED20ED0-E1D8-47DB-AD17-E2C44C4266DE}" srcOrd="0" destOrd="0" presId="urn:microsoft.com/office/officeart/2005/8/layout/vList5"/>
    <dgm:cxn modelId="{F45C7038-8E39-4986-8B37-69BA1FDD5DA8}" type="presParOf" srcId="{D9B1034E-7AF7-44AA-9751-1FDBFD80AEFD}" destId="{1B4F11D6-AF0D-4138-A53B-1318ECDA59CD}" srcOrd="1" destOrd="0" presId="urn:microsoft.com/office/officeart/2005/8/layout/vList5"/>
    <dgm:cxn modelId="{7838ADA4-42D4-46F9-9E4E-9E2864C5C20B}" type="presParOf" srcId="{2103389B-CA3C-400E-8F33-F869D7E4A2A6}" destId="{38425AD9-E507-41A1-AE55-C18B27FC2874}" srcOrd="3" destOrd="0" presId="urn:microsoft.com/office/officeart/2005/8/layout/vList5"/>
    <dgm:cxn modelId="{C09D1115-4689-4354-A2B7-AC7BBC431A88}" type="presParOf" srcId="{2103389B-CA3C-400E-8F33-F869D7E4A2A6}" destId="{FB9C0C66-A9B7-4752-8D6C-AA05AB2BF00A}" srcOrd="4" destOrd="0" presId="urn:microsoft.com/office/officeart/2005/8/layout/vList5"/>
    <dgm:cxn modelId="{6F27B0CE-6B56-4A8B-B537-864064EA3593}" type="presParOf" srcId="{FB9C0C66-A9B7-4752-8D6C-AA05AB2BF00A}" destId="{4CF74F2D-067E-445F-8D49-242702EE90F7}" srcOrd="0" destOrd="0" presId="urn:microsoft.com/office/officeart/2005/8/layout/vList5"/>
    <dgm:cxn modelId="{EE82CE7C-75F7-424C-BFB9-82A72504FAC2}" type="presParOf" srcId="{FB9C0C66-A9B7-4752-8D6C-AA05AB2BF00A}" destId="{F055DF2D-7ADF-4F11-9897-74FC63422E6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1E781-F23F-4078-A775-A225A24C48EB}">
      <dsp:nvSpPr>
        <dsp:cNvPr id="0" name=""/>
        <dsp:cNvSpPr/>
      </dsp:nvSpPr>
      <dsp:spPr>
        <a:xfrm>
          <a:off x="5137" y="221573"/>
          <a:ext cx="2629595" cy="788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lvl="0" algn="r" defTabSz="1111250">
            <a:lnSpc>
              <a:spcPct val="90000"/>
            </a:lnSpc>
            <a:spcBef>
              <a:spcPct val="0"/>
            </a:spcBef>
            <a:spcAft>
              <a:spcPct val="35000"/>
            </a:spcAft>
          </a:pPr>
          <a:r>
            <a:rPr lang="en-US" sz="2500" kern="1200" dirty="0" smtClean="0"/>
            <a:t>Data-level documentation</a:t>
          </a:r>
          <a:endParaRPr lang="en-US" sz="2500" kern="1200" dirty="0"/>
        </a:p>
      </dsp:txBody>
      <dsp:txXfrm>
        <a:off x="5137" y="221573"/>
        <a:ext cx="2629595" cy="788906"/>
      </dsp:txXfrm>
    </dsp:sp>
    <dsp:sp modelId="{0C88F364-51EE-4964-880D-9D23AAE01A1A}">
      <dsp:nvSpPr>
        <dsp:cNvPr id="0" name=""/>
        <dsp:cNvSpPr/>
      </dsp:nvSpPr>
      <dsp:spPr>
        <a:xfrm>
          <a:off x="2634732" y="184593"/>
          <a:ext cx="525919" cy="86286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183122-25B7-498D-AE78-2817705F76D1}">
      <dsp:nvSpPr>
        <dsp:cNvPr id="0" name=""/>
        <dsp:cNvSpPr/>
      </dsp:nvSpPr>
      <dsp:spPr>
        <a:xfrm>
          <a:off x="3371019" y="184593"/>
          <a:ext cx="7152499" cy="8628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smtClean="0"/>
            <a:t>provides information about individual databases or data files.</a:t>
          </a:r>
          <a:endParaRPr lang="en-US" sz="2500" kern="1200" dirty="0"/>
        </a:p>
      </dsp:txBody>
      <dsp:txXfrm>
        <a:off x="3371019" y="184593"/>
        <a:ext cx="7152499" cy="862866"/>
      </dsp:txXfrm>
    </dsp:sp>
    <dsp:sp modelId="{FC42CF94-76BE-451F-837C-DFA4D461E071}">
      <dsp:nvSpPr>
        <dsp:cNvPr id="0" name=""/>
        <dsp:cNvSpPr/>
      </dsp:nvSpPr>
      <dsp:spPr>
        <a:xfrm>
          <a:off x="5137" y="1507259"/>
          <a:ext cx="2627024" cy="788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lvl="0" algn="r" defTabSz="1111250">
            <a:lnSpc>
              <a:spcPct val="90000"/>
            </a:lnSpc>
            <a:spcBef>
              <a:spcPct val="0"/>
            </a:spcBef>
            <a:spcAft>
              <a:spcPct val="35000"/>
            </a:spcAft>
          </a:pPr>
          <a:r>
            <a:rPr lang="en-US" sz="2500" kern="1200" dirty="0" smtClean="0"/>
            <a:t>Study-level documentation</a:t>
          </a:r>
          <a:endParaRPr lang="en-US" sz="2500" kern="1200" dirty="0"/>
        </a:p>
      </dsp:txBody>
      <dsp:txXfrm>
        <a:off x="5137" y="1507259"/>
        <a:ext cx="2627024" cy="788906"/>
      </dsp:txXfrm>
    </dsp:sp>
    <dsp:sp modelId="{B4DE68EE-9C19-445F-A8F2-4C1D5F5DB576}">
      <dsp:nvSpPr>
        <dsp:cNvPr id="0" name=""/>
        <dsp:cNvSpPr/>
      </dsp:nvSpPr>
      <dsp:spPr>
        <a:xfrm>
          <a:off x="2632161" y="1137460"/>
          <a:ext cx="525404" cy="152850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E9F0BB-839E-43B8-93BE-12C8570F12F1}">
      <dsp:nvSpPr>
        <dsp:cNvPr id="0" name=""/>
        <dsp:cNvSpPr/>
      </dsp:nvSpPr>
      <dsp:spPr>
        <a:xfrm>
          <a:off x="3367728" y="1137460"/>
          <a:ext cx="7155796" cy="15285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smtClean="0"/>
            <a:t>provides high-level information on the research context and design, the data collection methods used, any data preparations and manipulations, plus summaries of findings based on the data.</a:t>
          </a:r>
          <a:endParaRPr lang="en-US" sz="2500" kern="1200" dirty="0"/>
        </a:p>
      </dsp:txBody>
      <dsp:txXfrm>
        <a:off x="3367728" y="1137460"/>
        <a:ext cx="7155796" cy="1528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1870B-E23D-4B19-8C6D-B323409BA33E}">
      <dsp:nvSpPr>
        <dsp:cNvPr id="0" name=""/>
        <dsp:cNvSpPr/>
      </dsp:nvSpPr>
      <dsp:spPr>
        <a:xfrm rot="5400000">
          <a:off x="5503379" y="-2183242"/>
          <a:ext cx="1038884" cy="5668538"/>
        </a:xfrm>
        <a:prstGeom prst="round2SameRect">
          <a:avLst/>
        </a:prstGeom>
        <a:solidFill>
          <a:schemeClr val="lt1">
            <a:alpha val="90000"/>
            <a:tint val="40000"/>
            <a:hueOff val="0"/>
            <a:satOff val="0"/>
            <a:lumOff val="0"/>
            <a:alphaOff val="0"/>
          </a:schemeClr>
        </a:solidFill>
        <a:ln w="6350" cap="flat" cmpd="sng" algn="ctr">
          <a:solidFill>
            <a:schemeClr val="dk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rtl="0">
            <a:lnSpc>
              <a:spcPct val="90000"/>
            </a:lnSpc>
            <a:spcBef>
              <a:spcPct val="0"/>
            </a:spcBef>
            <a:spcAft>
              <a:spcPct val="15000"/>
            </a:spcAft>
            <a:buChar char="••"/>
          </a:pPr>
          <a:r>
            <a:rPr lang="en-GB" sz="1500" kern="1200" baseline="0" dirty="0" smtClean="0"/>
            <a:t>available for download/online access under open licence without any registration.</a:t>
          </a:r>
          <a:endParaRPr lang="en-GB" sz="1500" kern="1200" dirty="0"/>
        </a:p>
      </dsp:txBody>
      <dsp:txXfrm rot="-5400000">
        <a:off x="3188552" y="182299"/>
        <a:ext cx="5617824" cy="937456"/>
      </dsp:txXfrm>
    </dsp:sp>
    <dsp:sp modelId="{3C3DBA9D-439A-4B3D-95A6-EE81668D8DE5}">
      <dsp:nvSpPr>
        <dsp:cNvPr id="0" name=""/>
        <dsp:cNvSpPr/>
      </dsp:nvSpPr>
      <dsp:spPr>
        <a:xfrm>
          <a:off x="0" y="1724"/>
          <a:ext cx="3188552" cy="129860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GB" sz="3200" kern="1200" baseline="0" dirty="0" smtClean="0"/>
            <a:t>Open</a:t>
          </a:r>
          <a:endParaRPr lang="en-GB" sz="3200" kern="1200" dirty="0"/>
        </a:p>
      </dsp:txBody>
      <dsp:txXfrm>
        <a:off x="63393" y="65117"/>
        <a:ext cx="3061766" cy="1171819"/>
      </dsp:txXfrm>
    </dsp:sp>
    <dsp:sp modelId="{1B4F11D6-AF0D-4138-A53B-1318ECDA59CD}">
      <dsp:nvSpPr>
        <dsp:cNvPr id="0" name=""/>
        <dsp:cNvSpPr/>
      </dsp:nvSpPr>
      <dsp:spPr>
        <a:xfrm rot="5400000">
          <a:off x="5107366" y="-556667"/>
          <a:ext cx="1657072" cy="5500927"/>
        </a:xfrm>
        <a:prstGeom prst="round2SameRect">
          <a:avLst/>
        </a:prstGeom>
        <a:solidFill>
          <a:schemeClr val="lt1">
            <a:alpha val="90000"/>
            <a:tint val="40000"/>
            <a:hueOff val="0"/>
            <a:satOff val="0"/>
            <a:lumOff val="0"/>
            <a:alphaOff val="0"/>
          </a:schemeClr>
        </a:solidFill>
        <a:ln w="6350" cap="flat" cmpd="sng" algn="ctr">
          <a:solidFill>
            <a:schemeClr val="dk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endParaRPr lang="en-GB" sz="1400" kern="1200" dirty="0"/>
        </a:p>
        <a:p>
          <a:pPr marL="114300" lvl="1" indent="-114300" algn="l" defTabSz="666750" rtl="0">
            <a:lnSpc>
              <a:spcPct val="90000"/>
            </a:lnSpc>
            <a:spcBef>
              <a:spcPct val="0"/>
            </a:spcBef>
            <a:spcAft>
              <a:spcPct val="15000"/>
            </a:spcAft>
            <a:buChar char="••"/>
          </a:pPr>
          <a:r>
            <a:rPr lang="en-GB" sz="1500" kern="1200" baseline="0" dirty="0" smtClean="0"/>
            <a:t>available for download / online access to logged-in users who have registered and agreed to an End User Licence (</a:t>
          </a:r>
          <a:r>
            <a:rPr lang="en-GB" sz="1500" i="1" kern="1200" baseline="0" dirty="0" smtClean="0"/>
            <a:t>e.g. not identify any potentially identifiable individuals</a:t>
          </a:r>
          <a:r>
            <a:rPr lang="en-GB" sz="1500" kern="1200" baseline="0" dirty="0" smtClean="0"/>
            <a:t>).</a:t>
          </a:r>
          <a:endParaRPr lang="en-GB" sz="1500" kern="1200" dirty="0"/>
        </a:p>
        <a:p>
          <a:pPr marL="114300" lvl="1" indent="-114300" algn="l" defTabSz="666750">
            <a:lnSpc>
              <a:spcPct val="90000"/>
            </a:lnSpc>
            <a:spcBef>
              <a:spcPct val="0"/>
            </a:spcBef>
            <a:spcAft>
              <a:spcPct val="15000"/>
            </a:spcAft>
            <a:buChar char="••"/>
          </a:pPr>
          <a:r>
            <a:rPr lang="en-GB" sz="1500" kern="1200" baseline="0" dirty="0" smtClean="0"/>
            <a:t>special agreements (depositor permission; approved researcher).</a:t>
          </a:r>
        </a:p>
        <a:p>
          <a:pPr marL="114300" lvl="1" indent="-114300" algn="l" defTabSz="666750">
            <a:lnSpc>
              <a:spcPct val="90000"/>
            </a:lnSpc>
            <a:spcBef>
              <a:spcPct val="0"/>
            </a:spcBef>
            <a:spcAft>
              <a:spcPct val="15000"/>
            </a:spcAft>
            <a:buChar char="••"/>
          </a:pPr>
          <a:r>
            <a:rPr lang="en-GB" sz="1500" kern="1200" baseline="0" dirty="0" smtClean="0"/>
            <a:t>embargo for fixed time period.</a:t>
          </a:r>
        </a:p>
        <a:p>
          <a:pPr marL="171450" lvl="1" indent="-171450" algn="l" defTabSz="711200">
            <a:lnSpc>
              <a:spcPct val="90000"/>
            </a:lnSpc>
            <a:spcBef>
              <a:spcPct val="0"/>
            </a:spcBef>
            <a:spcAft>
              <a:spcPct val="15000"/>
            </a:spcAft>
            <a:buChar char="••"/>
          </a:pPr>
          <a:endParaRPr lang="en-GB" sz="1600" kern="1200" baseline="0" dirty="0" smtClean="0"/>
        </a:p>
      </dsp:txBody>
      <dsp:txXfrm rot="-5400000">
        <a:off x="3185439" y="1446152"/>
        <a:ext cx="5420035" cy="1495288"/>
      </dsp:txXfrm>
    </dsp:sp>
    <dsp:sp modelId="{BED20ED0-E1D8-47DB-AD17-E2C44C4266DE}">
      <dsp:nvSpPr>
        <dsp:cNvPr id="0" name=""/>
        <dsp:cNvSpPr/>
      </dsp:nvSpPr>
      <dsp:spPr>
        <a:xfrm>
          <a:off x="0" y="1544493"/>
          <a:ext cx="3185438" cy="129860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GB" sz="3200" kern="1200" baseline="0" dirty="0" smtClean="0"/>
            <a:t>Safeguarded</a:t>
          </a:r>
          <a:endParaRPr lang="en-GB" sz="3200" kern="1200" dirty="0"/>
        </a:p>
      </dsp:txBody>
      <dsp:txXfrm>
        <a:off x="63393" y="1607886"/>
        <a:ext cx="3058652" cy="1171819"/>
      </dsp:txXfrm>
    </dsp:sp>
    <dsp:sp modelId="{F055DF2D-7ADF-4F11-9897-74FC63422E65}">
      <dsp:nvSpPr>
        <dsp:cNvPr id="0" name=""/>
        <dsp:cNvSpPr/>
      </dsp:nvSpPr>
      <dsp:spPr>
        <a:xfrm rot="5400000">
          <a:off x="5524957" y="832735"/>
          <a:ext cx="995728" cy="5668538"/>
        </a:xfrm>
        <a:prstGeom prst="round2SameRect">
          <a:avLst/>
        </a:prstGeom>
        <a:solidFill>
          <a:schemeClr val="lt1">
            <a:alpha val="90000"/>
            <a:tint val="40000"/>
            <a:hueOff val="0"/>
            <a:satOff val="0"/>
            <a:lumOff val="0"/>
            <a:alphaOff val="0"/>
          </a:schemeClr>
        </a:solidFill>
        <a:ln w="6350" cap="flat" cmpd="sng" algn="ctr">
          <a:solidFill>
            <a:schemeClr val="dk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rtl="0">
            <a:lnSpc>
              <a:spcPct val="90000"/>
            </a:lnSpc>
            <a:spcBef>
              <a:spcPct val="0"/>
            </a:spcBef>
            <a:spcAft>
              <a:spcPct val="15000"/>
            </a:spcAft>
            <a:buChar char="••"/>
          </a:pPr>
          <a:r>
            <a:rPr lang="en-GB" sz="1500" kern="1200" baseline="0" dirty="0" smtClean="0"/>
            <a:t>available for remote or safe room access to authorised and authenticated users whose research proposal has been and who have received training.</a:t>
          </a:r>
          <a:endParaRPr lang="en-GB" sz="1500" kern="1200" dirty="0"/>
        </a:p>
      </dsp:txBody>
      <dsp:txXfrm rot="-5400000">
        <a:off x="3188553" y="3217747"/>
        <a:ext cx="5619931" cy="898514"/>
      </dsp:txXfrm>
    </dsp:sp>
    <dsp:sp modelId="{4CF74F2D-067E-445F-8D49-242702EE90F7}">
      <dsp:nvSpPr>
        <dsp:cNvPr id="0" name=""/>
        <dsp:cNvSpPr/>
      </dsp:nvSpPr>
      <dsp:spPr>
        <a:xfrm>
          <a:off x="0" y="3087262"/>
          <a:ext cx="3188552" cy="115948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GB" sz="3200" kern="1200" baseline="0" dirty="0" smtClean="0"/>
            <a:t>Controlled</a:t>
          </a:r>
          <a:endParaRPr lang="en-GB" sz="3200" kern="1200" dirty="0"/>
        </a:p>
      </dsp:txBody>
      <dsp:txXfrm>
        <a:off x="56601" y="3143863"/>
        <a:ext cx="3075350" cy="1046283"/>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53542-6DB0-433F-A254-AEF992256B1C}" type="datetimeFigureOut">
              <a:rPr lang="en-GB" smtClean="0"/>
              <a:t>22/09/2023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A1C7-F8EB-407D-B268-5D2A8AEBBEE5}" type="slidenum">
              <a:rPr lang="en-GB" smtClean="0"/>
              <a:t>‹#›</a:t>
            </a:fld>
            <a:endParaRPr lang="en-GB"/>
          </a:p>
        </p:txBody>
      </p:sp>
    </p:spTree>
    <p:extLst>
      <p:ext uri="{BB962C8B-B14F-4D97-AF65-F5344CB8AC3E}">
        <p14:creationId xmlns:p14="http://schemas.microsoft.com/office/powerpoint/2010/main" val="1820149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20EB2-56AE-4D49-92A2-200E9A3683D8}"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74495-12D2-6A47-A762-3590D56449EA}" type="slidenum">
              <a:rPr lang="en-US" smtClean="0"/>
              <a:t>‹#›</a:t>
            </a:fld>
            <a:endParaRPr lang="en-US"/>
          </a:p>
        </p:txBody>
      </p:sp>
    </p:spTree>
    <p:extLst>
      <p:ext uri="{BB962C8B-B14F-4D97-AF65-F5344CB8AC3E}">
        <p14:creationId xmlns:p14="http://schemas.microsoft.com/office/powerpoint/2010/main" val="371272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80000"/>
              </a:lnSpc>
              <a:spcBef>
                <a:spcPct val="60000"/>
              </a:spcBef>
            </a:pPr>
            <a:r>
              <a:rPr lang="en-US" altLang="en-US" sz="2000" dirty="0" smtClean="0">
                <a:ea typeface="ＭＳ Ｐゴシック" pitchFamily="34" charset="-128"/>
              </a:rPr>
              <a:t>Essential when anonymisation is ineffective or damaging</a:t>
            </a:r>
          </a:p>
          <a:p>
            <a:pPr lvl="1">
              <a:lnSpc>
                <a:spcPct val="80000"/>
              </a:lnSpc>
              <a:spcBef>
                <a:spcPct val="60000"/>
              </a:spcBef>
            </a:pPr>
            <a:r>
              <a:rPr lang="en-US" altLang="en-US" dirty="0" smtClean="0">
                <a:ea typeface="ＭＳ Ｐゴシック" pitchFamily="34" charset="-128"/>
              </a:rPr>
              <a:t>visual or audio data or disclosive microdata</a:t>
            </a:r>
          </a:p>
          <a:p>
            <a:pPr>
              <a:lnSpc>
                <a:spcPct val="80000"/>
              </a:lnSpc>
              <a:spcBef>
                <a:spcPct val="60000"/>
              </a:spcBef>
            </a:pPr>
            <a:r>
              <a:rPr lang="en-GB" altLang="en-US" sz="2000" dirty="0" smtClean="0">
                <a:ea typeface="ＭＳ Ｐゴシック" pitchFamily="34" charset="-128"/>
              </a:rPr>
              <a:t>UK Data Service Access Policy has three tiers:</a:t>
            </a:r>
          </a:p>
          <a:p>
            <a:pPr lvl="1">
              <a:lnSpc>
                <a:spcPct val="90000"/>
              </a:lnSpc>
            </a:pPr>
            <a:r>
              <a:rPr lang="en-GB" altLang="en-US" dirty="0" smtClean="0">
                <a:ea typeface="ＭＳ Ｐゴシック" pitchFamily="34" charset="-128"/>
              </a:rPr>
              <a:t>Open data - no registration, but may be licenced, e.g. CC</a:t>
            </a:r>
          </a:p>
          <a:p>
            <a:pPr lvl="1">
              <a:lnSpc>
                <a:spcPct val="90000"/>
              </a:lnSpc>
            </a:pPr>
            <a:r>
              <a:rPr lang="en-GB" altLang="en-US" dirty="0" smtClean="0">
                <a:ea typeface="ＭＳ Ｐゴシック" pitchFamily="34" charset="-128"/>
              </a:rPr>
              <a:t>Safeguarded data – not personal, but disclosure risk if linked</a:t>
            </a:r>
          </a:p>
          <a:p>
            <a:pPr lvl="2">
              <a:lnSpc>
                <a:spcPct val="90000"/>
              </a:lnSpc>
            </a:pPr>
            <a:r>
              <a:rPr lang="en-GB" altLang="en-US" sz="2000" dirty="0" smtClean="0">
                <a:ea typeface="ＭＳ Ｐゴシック" pitchFamily="34" charset="-128"/>
              </a:rPr>
              <a:t>Registration required, agree End User Licence </a:t>
            </a:r>
          </a:p>
          <a:p>
            <a:pPr lvl="2">
              <a:lnSpc>
                <a:spcPct val="90000"/>
              </a:lnSpc>
              <a:buNone/>
            </a:pPr>
            <a:r>
              <a:rPr lang="en-GB" sz="2000" i="1" dirty="0" smtClean="0"/>
              <a:t>	(e.g. not identify any potentially identifiable individuals)</a:t>
            </a:r>
            <a:endParaRPr lang="en-GB" altLang="en-US" sz="2000" dirty="0" smtClean="0">
              <a:ea typeface="ＭＳ Ｐゴシック" pitchFamily="34" charset="-128"/>
            </a:endParaRPr>
          </a:p>
          <a:p>
            <a:pPr lvl="2">
              <a:lnSpc>
                <a:spcPct val="80000"/>
              </a:lnSpc>
            </a:pPr>
            <a:r>
              <a:rPr lang="en-GB" altLang="en-US" sz="2000" dirty="0" smtClean="0">
                <a:ea typeface="ＭＳ Ｐゴシック" pitchFamily="34" charset="-128"/>
              </a:rPr>
              <a:t>Special agreements (depositor permission; approved researcher)</a:t>
            </a:r>
          </a:p>
          <a:p>
            <a:pPr lvl="2">
              <a:lnSpc>
                <a:spcPct val="80000"/>
              </a:lnSpc>
            </a:pPr>
            <a:r>
              <a:rPr lang="en-GB" altLang="en-US" sz="2000" dirty="0" smtClean="0">
                <a:ea typeface="ＭＳ Ｐゴシック" pitchFamily="34" charset="-128"/>
              </a:rPr>
              <a:t>Embargo for fixed time period</a:t>
            </a:r>
          </a:p>
          <a:p>
            <a:pPr lvl="1">
              <a:lnSpc>
                <a:spcPct val="80000"/>
              </a:lnSpc>
            </a:pPr>
            <a:r>
              <a:rPr lang="en-GB" altLang="en-US" dirty="0" smtClean="0">
                <a:ea typeface="ＭＳ Ｐゴシック" pitchFamily="34" charset="-128"/>
              </a:rPr>
              <a:t>Controlled data - may be identifiable</a:t>
            </a:r>
          </a:p>
          <a:p>
            <a:pPr lvl="2">
              <a:lnSpc>
                <a:spcPct val="80000"/>
              </a:lnSpc>
            </a:pPr>
            <a:r>
              <a:rPr lang="en-GB" altLang="en-US" sz="2000" dirty="0" smtClean="0">
                <a:ea typeface="ＭＳ Ｐゴシック" pitchFamily="34" charset="-128"/>
              </a:rPr>
              <a:t>Only available to accredited users </a:t>
            </a:r>
          </a:p>
          <a:p>
            <a:pPr lvl="2">
              <a:lnSpc>
                <a:spcPct val="80000"/>
              </a:lnSpc>
            </a:pPr>
            <a:r>
              <a:rPr lang="en-GB" altLang="en-US" sz="2000" dirty="0" smtClean="0">
                <a:ea typeface="ＭＳ Ｐゴシック" pitchFamily="34" charset="-128"/>
              </a:rPr>
              <a:t>Accessed via onsite or virtual secure environment </a:t>
            </a:r>
          </a:p>
          <a:p>
            <a:pPr lvl="3">
              <a:lnSpc>
                <a:spcPct val="80000"/>
              </a:lnSpc>
              <a:buNone/>
            </a:pPr>
            <a:r>
              <a:rPr lang="en-GB" altLang="en-US" dirty="0" smtClean="0">
                <a:ea typeface="ＭＳ Ｐゴシック" pitchFamily="34" charset="-128"/>
              </a:rPr>
              <a:t>(secure lab)</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39115-E7AA-3947-A019-C1DB7B443F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945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5FFB9A-F3F6-8946-9ABA-98B8C06C07F5}"/>
              </a:ext>
            </a:extLst>
          </p:cNvPr>
          <p:cNvSpPr>
            <a:spLocks noGrp="1"/>
          </p:cNvSpPr>
          <p:nvPr>
            <p:ph type="title" hasCustomPrompt="1"/>
          </p:nvPr>
        </p:nvSpPr>
        <p:spPr>
          <a:xfrm>
            <a:off x="831851" y="1209040"/>
            <a:ext cx="5264150" cy="2578867"/>
          </a:xfrm>
        </p:spPr>
        <p:txBody>
          <a:bodyPr anchor="b">
            <a:normAutofit/>
          </a:bodyPr>
          <a:lstStyle>
            <a:lvl1pPr>
              <a:defRPr sz="4400">
                <a:solidFill>
                  <a:schemeClr val="tx1"/>
                </a:solidFill>
              </a:defRPr>
            </a:lvl1pPr>
          </a:lstStyle>
          <a:p>
            <a:r>
              <a:rPr lang="en-GB" dirty="0"/>
              <a:t>Click to edit Master title style w/ image</a:t>
            </a:r>
            <a:endParaRPr lang="en-US" dirty="0"/>
          </a:p>
        </p:txBody>
      </p:sp>
      <p:sp>
        <p:nvSpPr>
          <p:cNvPr id="8" name="Text Placeholder 2">
            <a:extLst>
              <a:ext uri="{FF2B5EF4-FFF2-40B4-BE49-F238E27FC236}">
                <a16:creationId xmlns:a16="http://schemas.microsoft.com/office/drawing/2014/main" id="{5333B02D-6238-4843-B9D5-1E272AAC556A}"/>
              </a:ext>
            </a:extLst>
          </p:cNvPr>
          <p:cNvSpPr>
            <a:spLocks noGrp="1"/>
          </p:cNvSpPr>
          <p:nvPr>
            <p:ph type="body" idx="1"/>
          </p:nvPr>
        </p:nvSpPr>
        <p:spPr>
          <a:xfrm>
            <a:off x="831851" y="3814895"/>
            <a:ext cx="526415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4" name="Logo" descr="UK Data Service logo">
            <a:extLst>
              <a:ext uri="{FF2B5EF4-FFF2-40B4-BE49-F238E27FC236}">
                <a16:creationId xmlns:a16="http://schemas.microsoft.com/office/drawing/2014/main" id="{76C60B7B-315C-B548-A043-C196F7D38CB3}"/>
              </a:ext>
            </a:extLst>
          </p:cNvPr>
          <p:cNvPicPr>
            <a:picLocks noChangeAspect="1"/>
          </p:cNvPicPr>
          <p:nvPr userDrawn="1"/>
        </p:nvPicPr>
        <p:blipFill>
          <a:blip r:embed="rId2"/>
          <a:stretch>
            <a:fillRect/>
          </a:stretch>
        </p:blipFill>
        <p:spPr>
          <a:xfrm>
            <a:off x="599440" y="182880"/>
            <a:ext cx="3101521" cy="1059831"/>
          </a:xfrm>
          <a:prstGeom prst="rect">
            <a:avLst/>
          </a:prstGeom>
        </p:spPr>
      </p:pic>
      <p:sp>
        <p:nvSpPr>
          <p:cNvPr id="13" name="Picture Placeholder 2" descr="[Image description to go here]">
            <a:extLst>
              <a:ext uri="{FF2B5EF4-FFF2-40B4-BE49-F238E27FC236}">
                <a16:creationId xmlns:a16="http://schemas.microsoft.com/office/drawing/2014/main" id="{3C9C5F8A-2236-FE4B-91BF-E087092BF608}"/>
              </a:ext>
            </a:extLst>
          </p:cNvPr>
          <p:cNvSpPr>
            <a:spLocks noGrp="1"/>
          </p:cNvSpPr>
          <p:nvPr>
            <p:ph type="pic" idx="13" hasCustomPrompt="1"/>
          </p:nvPr>
        </p:nvSpPr>
        <p:spPr>
          <a:xfrm>
            <a:off x="8077200" y="1"/>
            <a:ext cx="4114800" cy="685799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image for generic/service content or </a:t>
            </a:r>
            <a:r>
              <a:rPr lang="en-US" dirty="0" err="1"/>
              <a:t>colour</a:t>
            </a:r>
            <a:r>
              <a:rPr lang="en-US" dirty="0"/>
              <a:t> image for ‘impact’ content.</a:t>
            </a:r>
          </a:p>
        </p:txBody>
      </p:sp>
      <p:sp>
        <p:nvSpPr>
          <p:cNvPr id="12" name="Picture Placeholder 2">
            <a:extLst>
              <a:ext uri="{FF2B5EF4-FFF2-40B4-BE49-F238E27FC236}">
                <a16:creationId xmlns:a16="http://schemas.microsoft.com/office/drawing/2014/main" id="{F2791F5A-39D3-DC4F-AA9D-8EF80ABB167C}"/>
              </a:ext>
              <a:ext uri="{C183D7F6-B498-43B3-948B-1728B52AA6E4}">
                <adec:decorative xmlns:adec="http://schemas.microsoft.com/office/drawing/2017/decorative" xmlns="" val="1"/>
              </a:ext>
            </a:extLst>
          </p:cNvPr>
          <p:cNvSpPr>
            <a:spLocks noGrp="1"/>
          </p:cNvSpPr>
          <p:nvPr>
            <p:ph type="pic" idx="14" hasCustomPrompt="1"/>
          </p:nvPr>
        </p:nvSpPr>
        <p:spPr>
          <a:xfrm>
            <a:off x="6213474" y="2388526"/>
            <a:ext cx="3727451" cy="285273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hex graphic here to overlay black and white image.</a:t>
            </a:r>
          </a:p>
        </p:txBody>
      </p:sp>
      <p:pic>
        <p:nvPicPr>
          <p:cNvPr id="10" name="Picture 9" descr="UKRI Economic and Social Research Council logo">
            <a:extLst>
              <a:ext uri="{FF2B5EF4-FFF2-40B4-BE49-F238E27FC236}">
                <a16:creationId xmlns:a16="http://schemas.microsoft.com/office/drawing/2014/main" id="{B406835A-EC17-A04A-BE37-2B9F3923BD3C}"/>
              </a:ext>
            </a:extLst>
          </p:cNvPr>
          <p:cNvPicPr>
            <a:picLocks noChangeAspect="1"/>
          </p:cNvPicPr>
          <p:nvPr userDrawn="1"/>
        </p:nvPicPr>
        <p:blipFill>
          <a:blip r:embed="rId3"/>
          <a:stretch>
            <a:fillRect/>
          </a:stretch>
        </p:blipFill>
        <p:spPr>
          <a:xfrm>
            <a:off x="831851" y="5527040"/>
            <a:ext cx="2210353" cy="560520"/>
          </a:xfrm>
          <a:prstGeom prst="rect">
            <a:avLst/>
          </a:prstGeom>
        </p:spPr>
      </p:pic>
      <p:sp>
        <p:nvSpPr>
          <p:cNvPr id="4" name="Date Placeholder 3">
            <a:extLst>
              <a:ext uri="{FF2B5EF4-FFF2-40B4-BE49-F238E27FC236}">
                <a16:creationId xmlns:a16="http://schemas.microsoft.com/office/drawing/2014/main" id="{7EDFE899-5F81-544E-A915-E6320293E09D}"/>
              </a:ext>
            </a:extLst>
          </p:cNvPr>
          <p:cNvSpPr>
            <a:spLocks noGrp="1"/>
          </p:cNvSpPr>
          <p:nvPr>
            <p:ph type="dt" sz="half" idx="10"/>
          </p:nvPr>
        </p:nvSpPr>
        <p:spPr/>
        <p:txBody>
          <a:bodyPr/>
          <a:lstStyle/>
          <a:p>
            <a:fld id="{7AB3EE13-5FCB-9C42-A93B-39A2047ADC20}" type="datetime1">
              <a:rPr lang="en-GB" smtClean="0"/>
              <a:t>22/09/2023</a:t>
            </a:fld>
            <a:endParaRPr lang="en-US" dirty="0"/>
          </a:p>
        </p:txBody>
      </p:sp>
      <p:sp>
        <p:nvSpPr>
          <p:cNvPr id="5" name="Footer Placeholder 4">
            <a:extLst>
              <a:ext uri="{FF2B5EF4-FFF2-40B4-BE49-F238E27FC236}">
                <a16:creationId xmlns:a16="http://schemas.microsoft.com/office/drawing/2014/main" id="{2FB821E7-45D7-F74F-B564-964148DA00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9A7D14-C32E-2C42-98CD-EAC78D9BD1FA}"/>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15653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Impact Text &amp;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1B5E875-B60A-AE45-B59D-5F3A83B9175D}"/>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image for generic/service content or </a:t>
            </a:r>
            <a:r>
              <a:rPr lang="en-US" dirty="0" err="1"/>
              <a:t>colour</a:t>
            </a:r>
            <a:r>
              <a:rPr lang="en-US" dirty="0"/>
              <a:t> image for ‘impact’ content.</a:t>
            </a:r>
          </a:p>
          <a:p>
            <a:endParaRPr lang="en-US" dirty="0"/>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9059AB2C-4B99-BA49-A1DA-3174DB9E16C4}" type="datetime1">
              <a:rPr lang="en-GB" smtClean="0"/>
              <a:t>22/09/2023</a:t>
            </a:fld>
            <a:endParaRPr lang="en-US" dirty="0"/>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pic>
        <p:nvPicPr>
          <p:cNvPr id="17" name="Picture 16">
            <a:extLst>
              <a:ext uri="{FF2B5EF4-FFF2-40B4-BE49-F238E27FC236}">
                <a16:creationId xmlns:a16="http://schemas.microsoft.com/office/drawing/2014/main" id="{FDA96812-C596-B049-AAB8-93457EF6B8F9}"/>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8052000" y="2718000"/>
            <a:ext cx="4140000" cy="4140000"/>
          </a:xfrm>
          <a:prstGeom prst="rect">
            <a:avLst/>
          </a:prstGeom>
        </p:spPr>
      </p:pic>
    </p:spTree>
    <p:extLst>
      <p:ext uri="{BB962C8B-B14F-4D97-AF65-F5344CB8AC3E}">
        <p14:creationId xmlns:p14="http://schemas.microsoft.com/office/powerpoint/2010/main" val="403105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Text &amp;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B6D3317-D90B-EF49-866A-F478D6494A08}"/>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3" name="Picture 12">
            <a:extLst>
              <a:ext uri="{FF2B5EF4-FFF2-40B4-BE49-F238E27FC236}">
                <a16:creationId xmlns:a16="http://schemas.microsoft.com/office/drawing/2014/main" id="{528D9441-422C-3640-820A-48711927143A}"/>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8160000" y="1818000"/>
            <a:ext cx="4032000" cy="5040000"/>
          </a:xfrm>
          <a:prstGeom prst="rect">
            <a:avLst/>
          </a:prstGeom>
        </p:spPr>
      </p:pic>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2400"/>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for generic/service content or </a:t>
            </a:r>
            <a:r>
              <a:rPr lang="en-US" dirty="0" err="1"/>
              <a:t>colour</a:t>
            </a:r>
            <a:r>
              <a:rPr lang="en-US" dirty="0"/>
              <a:t> image for ‘impact’ content.</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EFE0CEC1-651B-7546-AFA1-0AE5803C80CE}" type="datetime1">
              <a:rPr lang="en-GB" smtClean="0"/>
              <a:t>22/09/2023</a:t>
            </a:fld>
            <a:endParaRPr lang="en-US" dirty="0"/>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673671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ic/Impact Text &amp;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BCBE07B-4D26-5540-BEE8-6A38DAFED008}"/>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BDDACAEE-DC94-BB45-B780-0A68123536C2}"/>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2400"/>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for generic/service content or </a:t>
            </a:r>
            <a:r>
              <a:rPr lang="en-US" dirty="0" err="1"/>
              <a:t>colour</a:t>
            </a:r>
            <a:r>
              <a:rPr lang="en-US" dirty="0"/>
              <a:t> image for ‘impact’ content.</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EFE0CEC1-651B-7546-AFA1-0AE5803C80CE}" type="datetime1">
              <a:rPr lang="en-GB" smtClean="0"/>
              <a:t>22/09/2023</a:t>
            </a:fld>
            <a:endParaRPr lang="en-US" dirty="0"/>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82286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ic Flow Chart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 uri="{C183D7F6-B498-43B3-948B-1728B52AA6E4}">
                <adec:decorative xmlns:adec="http://schemas.microsoft.com/office/drawing/2017/decorative" xmlns="" val="1"/>
              </a:ext>
            </a:extLst>
          </p:cNvPr>
          <p:cNvCxnSpPr>
            <a:cxnSpLocks/>
          </p:cNvCxnSpPr>
          <p:nvPr userDrawn="1"/>
        </p:nvCxnSpPr>
        <p:spPr>
          <a:xfrm>
            <a:off x="2913682" y="3617843"/>
            <a:ext cx="9288981"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DBD6C3D8-F4FB-0748-80D9-9B0C2AE54EA7}"/>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21" name="Title 1">
            <a:extLst>
              <a:ext uri="{FF2B5EF4-FFF2-40B4-BE49-F238E27FC236}">
                <a16:creationId xmlns:a16="http://schemas.microsoft.com/office/drawing/2014/main" id="{3EA6D41D-BD33-514C-80EA-5E51B030E26E}"/>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199" y="1960844"/>
            <a:ext cx="2369457"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descr="1">
            <a:extLst>
              <a:ext uri="{FF2B5EF4-FFF2-40B4-BE49-F238E27FC236}">
                <a16:creationId xmlns:a16="http://schemas.microsoft.com/office/drawing/2014/main" id="{5229882F-8E60-DC4E-B829-E40C3B79068A}"/>
              </a:ext>
            </a:extLst>
          </p:cNvPr>
          <p:cNvSpPr txBox="1">
            <a:spLocks noChangeAspect="1"/>
          </p:cNvSpPr>
          <p:nvPr userDrawn="1"/>
        </p:nvSpPr>
        <p:spPr>
          <a:xfrm>
            <a:off x="3440291" y="3257843"/>
            <a:ext cx="7200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1</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4443757" y="1960844"/>
            <a:ext cx="2370113"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descr="2">
            <a:extLst>
              <a:ext uri="{FF2B5EF4-FFF2-40B4-BE49-F238E27FC236}">
                <a16:creationId xmlns:a16="http://schemas.microsoft.com/office/drawing/2014/main" id="{FEC23411-C866-AD45-97DB-A8500AA6A094}"/>
              </a:ext>
            </a:extLst>
          </p:cNvPr>
          <p:cNvSpPr txBox="1">
            <a:spLocks/>
          </p:cNvSpPr>
          <p:nvPr userDrawn="1"/>
        </p:nvSpPr>
        <p:spPr>
          <a:xfrm>
            <a:off x="7041271" y="3257843"/>
            <a:ext cx="720000" cy="720000"/>
          </a:xfrm>
          <a:prstGeom prst="ellipse">
            <a:avLst/>
          </a:prstGeom>
          <a:solidFill>
            <a:srgbClr val="21232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2</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8042227" y="1960844"/>
            <a:ext cx="2361661"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Box 18" descr="3">
            <a:extLst>
              <a:ext uri="{FF2B5EF4-FFF2-40B4-BE49-F238E27FC236}">
                <a16:creationId xmlns:a16="http://schemas.microsoft.com/office/drawing/2014/main" id="{A666CD40-405E-8F48-BB3F-139D673BAC5B}"/>
              </a:ext>
            </a:extLst>
          </p:cNvPr>
          <p:cNvSpPr txBox="1">
            <a:spLocks/>
          </p:cNvSpPr>
          <p:nvPr userDrawn="1"/>
        </p:nvSpPr>
        <p:spPr>
          <a:xfrm>
            <a:off x="10633800" y="3275678"/>
            <a:ext cx="7200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3</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0715BF9A-A25A-9E44-AC24-21CF2156EB06}" type="datetime1">
              <a:rPr lang="en-GB" smtClean="0"/>
              <a:t>22/09/2023</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501938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ic Flow Chart 2">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 uri="{C183D7F6-B498-43B3-948B-1728B52AA6E4}">
                <adec:decorative xmlns:adec="http://schemas.microsoft.com/office/drawing/2017/decorative" xmlns="" val="1"/>
              </a:ext>
            </a:extLst>
          </p:cNvPr>
          <p:cNvCxnSpPr>
            <a:cxnSpLocks/>
          </p:cNvCxnSpPr>
          <p:nvPr userDrawn="1"/>
        </p:nvCxnSpPr>
        <p:spPr>
          <a:xfrm>
            <a:off x="-50800" y="3617843"/>
            <a:ext cx="12253463"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4AE12F76-1376-6D42-B2AA-7CB3A9664C0E}"/>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21" name="Title 1">
            <a:extLst>
              <a:ext uri="{FF2B5EF4-FFF2-40B4-BE49-F238E27FC236}">
                <a16:creationId xmlns:a16="http://schemas.microsoft.com/office/drawing/2014/main" id="{867A9403-DB04-8348-B31B-339D7FB807C9}"/>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199" y="1960844"/>
            <a:ext cx="2369457"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descr="3">
            <a:extLst>
              <a:ext uri="{FF2B5EF4-FFF2-40B4-BE49-F238E27FC236}">
                <a16:creationId xmlns:a16="http://schemas.microsoft.com/office/drawing/2014/main" id="{5229882F-8E60-DC4E-B829-E40C3B79068A}"/>
              </a:ext>
            </a:extLst>
          </p:cNvPr>
          <p:cNvSpPr txBox="1">
            <a:spLocks noChangeAspect="1"/>
          </p:cNvSpPr>
          <p:nvPr userDrawn="1"/>
        </p:nvSpPr>
        <p:spPr>
          <a:xfrm>
            <a:off x="3440291" y="3264220"/>
            <a:ext cx="7200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4</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4443757" y="1960844"/>
            <a:ext cx="2370113"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descr="4">
            <a:extLst>
              <a:ext uri="{FF2B5EF4-FFF2-40B4-BE49-F238E27FC236}">
                <a16:creationId xmlns:a16="http://schemas.microsoft.com/office/drawing/2014/main" id="{FEC23411-C866-AD45-97DB-A8500AA6A094}"/>
              </a:ext>
            </a:extLst>
          </p:cNvPr>
          <p:cNvSpPr txBox="1">
            <a:spLocks noChangeAspect="1"/>
          </p:cNvSpPr>
          <p:nvPr userDrawn="1"/>
        </p:nvSpPr>
        <p:spPr>
          <a:xfrm>
            <a:off x="7041271" y="3264220"/>
            <a:ext cx="720000" cy="720000"/>
          </a:xfrm>
          <a:prstGeom prst="ellipse">
            <a:avLst/>
          </a:prstGeom>
          <a:solidFill>
            <a:srgbClr val="21232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5</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8042227" y="1960844"/>
            <a:ext cx="2361661"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Box 18" descr="5">
            <a:extLst>
              <a:ext uri="{FF2B5EF4-FFF2-40B4-BE49-F238E27FC236}">
                <a16:creationId xmlns:a16="http://schemas.microsoft.com/office/drawing/2014/main" id="{A666CD40-405E-8F48-BB3F-139D673BAC5B}"/>
              </a:ext>
            </a:extLst>
          </p:cNvPr>
          <p:cNvSpPr txBox="1">
            <a:spLocks/>
          </p:cNvSpPr>
          <p:nvPr userDrawn="1"/>
        </p:nvSpPr>
        <p:spPr>
          <a:xfrm>
            <a:off x="10746535" y="3264220"/>
            <a:ext cx="7236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6</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4503D537-DB89-2741-879E-E6FBC377CB7F}" type="datetime1">
              <a:rPr lang="en-GB" smtClean="0"/>
              <a:t>22/09/2023</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908249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eneric Flow Chart 3">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Lst>
          </p:cNvPr>
          <p:cNvCxnSpPr>
            <a:cxnSpLocks/>
          </p:cNvCxnSpPr>
          <p:nvPr userDrawn="1"/>
        </p:nvCxnSpPr>
        <p:spPr>
          <a:xfrm>
            <a:off x="0" y="3617843"/>
            <a:ext cx="11036591"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53365D08-9FBB-4142-93B8-0502CDFD9847}"/>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9" name="Title 1">
            <a:extLst>
              <a:ext uri="{FF2B5EF4-FFF2-40B4-BE49-F238E27FC236}">
                <a16:creationId xmlns:a16="http://schemas.microsoft.com/office/drawing/2014/main" id="{A783AA5C-25E9-1D47-A098-CB8BECAF4201}"/>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21" name="TextBox 20" descr="4">
            <a:extLst>
              <a:ext uri="{FF2B5EF4-FFF2-40B4-BE49-F238E27FC236}">
                <a16:creationId xmlns:a16="http://schemas.microsoft.com/office/drawing/2014/main" id="{402C4869-86BF-854E-91B5-2F8215766C1F}"/>
              </a:ext>
            </a:extLst>
          </p:cNvPr>
          <p:cNvSpPr txBox="1">
            <a:spLocks/>
          </p:cNvSpPr>
          <p:nvPr userDrawn="1"/>
        </p:nvSpPr>
        <p:spPr>
          <a:xfrm>
            <a:off x="795409" y="3261755"/>
            <a:ext cx="720000" cy="720000"/>
          </a:xfrm>
          <a:prstGeom prst="ellipse">
            <a:avLst/>
          </a:prstGeom>
          <a:solidFill>
            <a:srgbClr val="21232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4</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1773663" y="1960844"/>
            <a:ext cx="2369457"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descr="5">
            <a:extLst>
              <a:ext uri="{FF2B5EF4-FFF2-40B4-BE49-F238E27FC236}">
                <a16:creationId xmlns:a16="http://schemas.microsoft.com/office/drawing/2014/main" id="{5229882F-8E60-DC4E-B829-E40C3B79068A}"/>
              </a:ext>
            </a:extLst>
          </p:cNvPr>
          <p:cNvSpPr txBox="1">
            <a:spLocks/>
          </p:cNvSpPr>
          <p:nvPr userDrawn="1"/>
        </p:nvSpPr>
        <p:spPr>
          <a:xfrm>
            <a:off x="4405429" y="3243612"/>
            <a:ext cx="7236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5</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5382573" y="1960844"/>
            <a:ext cx="2370113"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descr="6">
            <a:extLst>
              <a:ext uri="{FF2B5EF4-FFF2-40B4-BE49-F238E27FC236}">
                <a16:creationId xmlns:a16="http://schemas.microsoft.com/office/drawing/2014/main" id="{FEC23411-C866-AD45-97DB-A8500AA6A094}"/>
              </a:ext>
            </a:extLst>
          </p:cNvPr>
          <p:cNvSpPr txBox="1">
            <a:spLocks/>
          </p:cNvSpPr>
          <p:nvPr userDrawn="1"/>
        </p:nvSpPr>
        <p:spPr>
          <a:xfrm>
            <a:off x="8020801" y="3243612"/>
            <a:ext cx="720000" cy="720000"/>
          </a:xfrm>
          <a:prstGeom prst="ellipse">
            <a:avLst/>
          </a:prstGeom>
          <a:solidFill>
            <a:srgbClr val="21232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6</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9007581" y="1960844"/>
            <a:ext cx="2361661"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A4096729-12C7-6847-AF20-30EC9E9095B0}" type="datetime1">
              <a:rPr lang="en-GB" smtClean="0"/>
              <a:t>22/09/2023</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160475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neric/Impact Two Colum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26A9C47-FC13-6448-9F53-7E11444CCFFD}"/>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C5878313-77FD-8244-8818-E61634B962F8}"/>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8A0C2EC8-81AB-2648-BD99-8F3BC31361FC}"/>
              </a:ext>
            </a:extLst>
          </p:cNvPr>
          <p:cNvSpPr>
            <a:spLocks noGrp="1"/>
          </p:cNvSpPr>
          <p:nvPr>
            <p:ph idx="14"/>
          </p:nvPr>
        </p:nvSpPr>
        <p:spPr>
          <a:xfrm>
            <a:off x="838200" y="1459478"/>
            <a:ext cx="5044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4B89A0-27EB-7D49-A1FB-0A24F43DEDB3}"/>
              </a:ext>
            </a:extLst>
          </p:cNvPr>
          <p:cNvSpPr>
            <a:spLocks noGrp="1"/>
          </p:cNvSpPr>
          <p:nvPr>
            <p:ph sz="half" idx="2"/>
          </p:nvPr>
        </p:nvSpPr>
        <p:spPr>
          <a:xfrm>
            <a:off x="6309360" y="1473048"/>
            <a:ext cx="5044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01026011-5817-4C4F-8C54-ED4A8F32D78D}" type="datetime1">
              <a:rPr lang="en-GB" smtClean="0"/>
              <a:t>22/09/2023</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556566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neric/Impact Two Column 2">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0337DCC-087C-EF4C-B483-4BDDB150609F}"/>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7" name="Picture 16">
            <a:extLst>
              <a:ext uri="{FF2B5EF4-FFF2-40B4-BE49-F238E27FC236}">
                <a16:creationId xmlns:a16="http://schemas.microsoft.com/office/drawing/2014/main" id="{21502FDC-D3BB-9B41-8939-2A314D1D4875}"/>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Text Placeholder 2">
            <a:extLst>
              <a:ext uri="{FF2B5EF4-FFF2-40B4-BE49-F238E27FC236}">
                <a16:creationId xmlns:a16="http://schemas.microsoft.com/office/drawing/2014/main" id="{2FDD5734-76C8-6E43-990B-FACD1199D39C}"/>
              </a:ext>
            </a:extLst>
          </p:cNvPr>
          <p:cNvSpPr>
            <a:spLocks noGrp="1"/>
          </p:cNvSpPr>
          <p:nvPr>
            <p:ph type="body" idx="1"/>
          </p:nvPr>
        </p:nvSpPr>
        <p:spPr>
          <a:xfrm>
            <a:off x="839789" y="1462549"/>
            <a:ext cx="5042852" cy="82391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a:extLst>
              <a:ext uri="{FF2B5EF4-FFF2-40B4-BE49-F238E27FC236}">
                <a16:creationId xmlns:a16="http://schemas.microsoft.com/office/drawing/2014/main" id="{D2049980-D938-5240-A9B1-A7B9C08A3FD7}"/>
              </a:ext>
            </a:extLst>
          </p:cNvPr>
          <p:cNvSpPr>
            <a:spLocks noGrp="1"/>
          </p:cNvSpPr>
          <p:nvPr>
            <p:ph idx="14"/>
          </p:nvPr>
        </p:nvSpPr>
        <p:spPr>
          <a:xfrm>
            <a:off x="838200" y="2540580"/>
            <a:ext cx="5044440" cy="3327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694AF8A-80DC-4A40-A902-B667F289330F}"/>
              </a:ext>
            </a:extLst>
          </p:cNvPr>
          <p:cNvSpPr>
            <a:spLocks noGrp="1"/>
          </p:cNvSpPr>
          <p:nvPr>
            <p:ph type="body" sz="quarter" idx="3"/>
          </p:nvPr>
        </p:nvSpPr>
        <p:spPr>
          <a:xfrm>
            <a:off x="6309360" y="1462549"/>
            <a:ext cx="5046028" cy="82391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1FFC97D4-D179-AC49-9CD5-C230CF63DF32}"/>
              </a:ext>
            </a:extLst>
          </p:cNvPr>
          <p:cNvSpPr>
            <a:spLocks noGrp="1"/>
          </p:cNvSpPr>
          <p:nvPr>
            <p:ph sz="half" idx="2"/>
          </p:nvPr>
        </p:nvSpPr>
        <p:spPr>
          <a:xfrm>
            <a:off x="6309360" y="2554150"/>
            <a:ext cx="5044440" cy="3327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D7CB24B-B261-464F-8701-7A7D30D33A55}"/>
              </a:ext>
            </a:extLst>
          </p:cNvPr>
          <p:cNvSpPr>
            <a:spLocks noGrp="1"/>
          </p:cNvSpPr>
          <p:nvPr>
            <p:ph type="dt" sz="half" idx="10"/>
          </p:nvPr>
        </p:nvSpPr>
        <p:spPr/>
        <p:txBody>
          <a:bodyPr/>
          <a:lstStyle/>
          <a:p>
            <a:fld id="{57AD4DEB-400B-2F47-8EA9-BED2FF45862A}" type="datetime1">
              <a:rPr lang="en-GB" smtClean="0"/>
              <a:t>22/09/2023</a:t>
            </a:fld>
            <a:endParaRPr lang="en-US"/>
          </a:p>
        </p:txBody>
      </p:sp>
      <p:sp>
        <p:nvSpPr>
          <p:cNvPr id="8" name="Footer Placeholder 7">
            <a:extLst>
              <a:ext uri="{FF2B5EF4-FFF2-40B4-BE49-F238E27FC236}">
                <a16:creationId xmlns:a16="http://schemas.microsoft.com/office/drawing/2014/main" id="{D77D488B-CF03-CF4C-AC0D-CE28BE9175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FEA418-9509-2546-A306-76691545CF90}"/>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530232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eneric/Impact 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BF8616-2073-4D43-96DD-F449E93AA974}"/>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22/09/2023</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9" name="Title 1">
            <a:extLst>
              <a:ext uri="{FF2B5EF4-FFF2-40B4-BE49-F238E27FC236}">
                <a16:creationId xmlns:a16="http://schemas.microsoft.com/office/drawing/2014/main" id="{75F5B6C1-7363-7845-84D2-65178D7ACEAF}"/>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771265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eric/Impact Two Column Imag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171A6C3-7214-5D45-B4C8-B6981E6ED0EA}"/>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5" name="Picture 14">
            <a:extLst>
              <a:ext uri="{FF2B5EF4-FFF2-40B4-BE49-F238E27FC236}">
                <a16:creationId xmlns:a16="http://schemas.microsoft.com/office/drawing/2014/main" id="{89054E92-8F01-F54E-8278-480D5601F5A3}"/>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1" name="Picture Placeholder 2">
            <a:extLst>
              <a:ext uri="{FF2B5EF4-FFF2-40B4-BE49-F238E27FC236}">
                <a16:creationId xmlns:a16="http://schemas.microsoft.com/office/drawing/2014/main" id="{E2730E72-8D0C-9849-B689-B4BEB07099DE}"/>
              </a:ext>
            </a:extLst>
          </p:cNvPr>
          <p:cNvSpPr>
            <a:spLocks noGrp="1"/>
          </p:cNvSpPr>
          <p:nvPr>
            <p:ph type="pic" idx="14"/>
          </p:nvPr>
        </p:nvSpPr>
        <p:spPr>
          <a:xfrm>
            <a:off x="838201" y="1463040"/>
            <a:ext cx="5044440" cy="3362960"/>
          </a:xfrm>
          <a:prstGeom prst="roundRect">
            <a:avLst>
              <a:gd name="adj" fmla="val 273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 Placeholder 3">
            <a:extLst>
              <a:ext uri="{FF2B5EF4-FFF2-40B4-BE49-F238E27FC236}">
                <a16:creationId xmlns:a16="http://schemas.microsoft.com/office/drawing/2014/main" id="{70287752-A3D4-354A-80FC-B04FFE1BC6F4}"/>
              </a:ext>
            </a:extLst>
          </p:cNvPr>
          <p:cNvSpPr>
            <a:spLocks noGrp="1"/>
          </p:cNvSpPr>
          <p:nvPr>
            <p:ph type="body" sz="half" idx="2"/>
          </p:nvPr>
        </p:nvSpPr>
        <p:spPr>
          <a:xfrm>
            <a:off x="839788" y="5150923"/>
            <a:ext cx="5042853" cy="688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2">
            <a:extLst>
              <a:ext uri="{FF2B5EF4-FFF2-40B4-BE49-F238E27FC236}">
                <a16:creationId xmlns:a16="http://schemas.microsoft.com/office/drawing/2014/main" id="{D51B0398-8716-8F4A-97F7-95F84FB5CA3A}"/>
              </a:ext>
            </a:extLst>
          </p:cNvPr>
          <p:cNvSpPr>
            <a:spLocks noGrp="1"/>
          </p:cNvSpPr>
          <p:nvPr>
            <p:ph type="pic" idx="13"/>
          </p:nvPr>
        </p:nvSpPr>
        <p:spPr>
          <a:xfrm>
            <a:off x="6309360" y="1463040"/>
            <a:ext cx="5044440" cy="3362960"/>
          </a:xfrm>
          <a:prstGeom prst="roundRect">
            <a:avLst>
              <a:gd name="adj" fmla="val 273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a:extLst>
              <a:ext uri="{FF2B5EF4-FFF2-40B4-BE49-F238E27FC236}">
                <a16:creationId xmlns:a16="http://schemas.microsoft.com/office/drawing/2014/main" id="{CBB708B0-6D17-BC4F-A793-1D36B2137D90}"/>
              </a:ext>
            </a:extLst>
          </p:cNvPr>
          <p:cNvSpPr>
            <a:spLocks noGrp="1"/>
          </p:cNvSpPr>
          <p:nvPr>
            <p:ph type="body" sz="half" idx="15"/>
          </p:nvPr>
        </p:nvSpPr>
        <p:spPr>
          <a:xfrm>
            <a:off x="6309360" y="5150923"/>
            <a:ext cx="5085807" cy="688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02822C03-EB4F-6C40-A1DC-FC28C5081126}"/>
              </a:ext>
            </a:extLst>
          </p:cNvPr>
          <p:cNvSpPr>
            <a:spLocks noGrp="1"/>
          </p:cNvSpPr>
          <p:nvPr>
            <p:ph type="dt" sz="half" idx="10"/>
          </p:nvPr>
        </p:nvSpPr>
        <p:spPr/>
        <p:txBody>
          <a:bodyPr/>
          <a:lstStyle/>
          <a:p>
            <a:fld id="{6B019124-9FEE-F749-B64E-9F79989DAC2E}" type="datetime1">
              <a:rPr lang="en-GB" smtClean="0"/>
              <a:t>22/09/2023</a:t>
            </a:fld>
            <a:endParaRPr lang="en-US"/>
          </a:p>
        </p:txBody>
      </p:sp>
      <p:sp>
        <p:nvSpPr>
          <p:cNvPr id="3" name="Footer Placeholder 2">
            <a:extLst>
              <a:ext uri="{FF2B5EF4-FFF2-40B4-BE49-F238E27FC236}">
                <a16:creationId xmlns:a16="http://schemas.microsoft.com/office/drawing/2014/main" id="{077AB214-15AA-D748-81F1-3058A17859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425E78-C9A1-1F43-B258-04C4C460ED07}"/>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92661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Section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568CA6-59BD-244B-9036-0C61FAFBFC2A}"/>
              </a:ext>
              <a:ext uri="{C183D7F6-B498-43B3-948B-1728B52AA6E4}">
                <adec:decorative xmlns:adec="http://schemas.microsoft.com/office/drawing/2017/decorative" xmlns="" val="1"/>
              </a:ext>
            </a:extLst>
          </p:cNvPr>
          <p:cNvPicPr>
            <a:picLocks noChangeAspect="1"/>
          </p:cNvPicPr>
          <p:nvPr userDrawn="1"/>
        </p:nvPicPr>
        <p:blipFill>
          <a:blip r:embed="rId2"/>
          <a:srcRect/>
          <a:stretch/>
        </p:blipFill>
        <p:spPr>
          <a:xfrm>
            <a:off x="8160000" y="1818000"/>
            <a:ext cx="4032000" cy="5040000"/>
          </a:xfrm>
          <a:prstGeom prst="rect">
            <a:avLst/>
          </a:prstGeom>
        </p:spPr>
      </p:pic>
      <p:sp>
        <p:nvSpPr>
          <p:cNvPr id="15" name="Title 1">
            <a:extLst>
              <a:ext uri="{FF2B5EF4-FFF2-40B4-BE49-F238E27FC236}">
                <a16:creationId xmlns:a16="http://schemas.microsoft.com/office/drawing/2014/main" id="{D7F1ED91-20F3-6C45-B97B-320BA4DC48B7}"/>
              </a:ext>
            </a:extLst>
          </p:cNvPr>
          <p:cNvSpPr>
            <a:spLocks noGrp="1"/>
          </p:cNvSpPr>
          <p:nvPr>
            <p:ph type="title"/>
          </p:nvPr>
        </p:nvSpPr>
        <p:spPr>
          <a:xfrm>
            <a:off x="831850" y="1229360"/>
            <a:ext cx="7347646" cy="2558547"/>
          </a:xfrm>
        </p:spPr>
        <p:txBody>
          <a:bodyPr anchor="b">
            <a:normAutofit/>
          </a:bodyPr>
          <a:lstStyle>
            <a:lvl1pPr>
              <a:defRPr sz="4400"/>
            </a:lvl1pPr>
          </a:lstStyle>
          <a:p>
            <a:r>
              <a:rPr lang="en-US"/>
              <a:t>Click to edit Master title style</a:t>
            </a:r>
            <a:endParaRPr lang="en-US" dirty="0"/>
          </a:p>
        </p:txBody>
      </p:sp>
      <p:sp>
        <p:nvSpPr>
          <p:cNvPr id="16" name="Text Placeholder 2">
            <a:extLst>
              <a:ext uri="{FF2B5EF4-FFF2-40B4-BE49-F238E27FC236}">
                <a16:creationId xmlns:a16="http://schemas.microsoft.com/office/drawing/2014/main" id="{ACAD05E5-D687-604F-9665-B43A8F5A0F15}"/>
              </a:ext>
            </a:extLst>
          </p:cNvPr>
          <p:cNvSpPr>
            <a:spLocks noGrp="1"/>
          </p:cNvSpPr>
          <p:nvPr>
            <p:ph type="body" idx="1"/>
          </p:nvPr>
        </p:nvSpPr>
        <p:spPr>
          <a:xfrm>
            <a:off x="831850" y="3814895"/>
            <a:ext cx="733679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descr="UK Data Service logo">
            <a:extLst>
              <a:ext uri="{FF2B5EF4-FFF2-40B4-BE49-F238E27FC236}">
                <a16:creationId xmlns:a16="http://schemas.microsoft.com/office/drawing/2014/main" id="{156298A7-4C3C-BA4C-97D4-F2F510C5A17A}"/>
              </a:ext>
            </a:extLst>
          </p:cNvPr>
          <p:cNvPicPr>
            <a:picLocks noChangeAspect="1"/>
          </p:cNvPicPr>
          <p:nvPr userDrawn="1"/>
        </p:nvPicPr>
        <p:blipFill>
          <a:blip r:embed="rId3"/>
          <a:stretch>
            <a:fillRect/>
          </a:stretch>
        </p:blipFill>
        <p:spPr>
          <a:xfrm>
            <a:off x="599440" y="182880"/>
            <a:ext cx="3101521" cy="1059831"/>
          </a:xfrm>
          <a:prstGeom prst="rect">
            <a:avLst/>
          </a:prstGeom>
        </p:spPr>
      </p:pic>
      <p:sp>
        <p:nvSpPr>
          <p:cNvPr id="4" name="Date Placeholder 3">
            <a:extLst>
              <a:ext uri="{FF2B5EF4-FFF2-40B4-BE49-F238E27FC236}">
                <a16:creationId xmlns:a16="http://schemas.microsoft.com/office/drawing/2014/main" id="{576A7BAA-6633-ED49-B704-0C3C14CAA02E}"/>
              </a:ext>
            </a:extLst>
          </p:cNvPr>
          <p:cNvSpPr>
            <a:spLocks noGrp="1"/>
          </p:cNvSpPr>
          <p:nvPr>
            <p:ph type="dt" sz="half" idx="10"/>
          </p:nvPr>
        </p:nvSpPr>
        <p:spPr/>
        <p:txBody>
          <a:bodyPr/>
          <a:lstStyle/>
          <a:p>
            <a:fld id="{B215A42F-436F-F945-AF86-C545F1275288}" type="datetime1">
              <a:rPr lang="en-GB" smtClean="0"/>
              <a:t>22/09/2023</a:t>
            </a:fld>
            <a:endParaRPr lang="en-US" dirty="0"/>
          </a:p>
        </p:txBody>
      </p:sp>
      <p:sp>
        <p:nvSpPr>
          <p:cNvPr id="5" name="Footer Placeholder 4">
            <a:extLst>
              <a:ext uri="{FF2B5EF4-FFF2-40B4-BE49-F238E27FC236}">
                <a16:creationId xmlns:a16="http://schemas.microsoft.com/office/drawing/2014/main" id="{BFAB7BBB-4F97-4945-8A6E-B312377E7D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4C29CD-B531-3345-9F02-2BBEC37AF461}"/>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7595621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eneric/Impact Text w/ Larg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D637F60-8147-E64A-B40D-2B0E76450DA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3" name="Picture 12">
            <a:extLst>
              <a:ext uri="{FF2B5EF4-FFF2-40B4-BE49-F238E27FC236}">
                <a16:creationId xmlns:a16="http://schemas.microsoft.com/office/drawing/2014/main" id="{1D3CC57A-08FB-2043-9F96-FEB3835CE5EC}"/>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E30400B8-1E22-FA40-8821-BF2BE615A391}"/>
              </a:ext>
            </a:extLst>
          </p:cNvPr>
          <p:cNvSpPr>
            <a:spLocks noGrp="1"/>
          </p:cNvSpPr>
          <p:nvPr>
            <p:ph idx="1"/>
          </p:nvPr>
        </p:nvSpPr>
        <p:spPr>
          <a:xfrm>
            <a:off x="838200" y="1463040"/>
            <a:ext cx="3981994" cy="4113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a:extLst>
              <a:ext uri="{FF2B5EF4-FFF2-40B4-BE49-F238E27FC236}">
                <a16:creationId xmlns:a16="http://schemas.microsoft.com/office/drawing/2014/main" id="{B1AA4212-F7CB-D54A-B323-E0607E7F2D43}"/>
              </a:ext>
            </a:extLst>
          </p:cNvPr>
          <p:cNvSpPr>
            <a:spLocks noGrp="1"/>
          </p:cNvSpPr>
          <p:nvPr>
            <p:ph type="pic" idx="13" hasCustomPrompt="1"/>
          </p:nvPr>
        </p:nvSpPr>
        <p:spPr>
          <a:xfrm>
            <a:off x="5183188" y="1463040"/>
            <a:ext cx="6170612" cy="4113741"/>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for generic/service content or </a:t>
            </a:r>
            <a:r>
              <a:rPr lang="en-US" dirty="0" err="1"/>
              <a:t>colour</a:t>
            </a:r>
            <a:r>
              <a:rPr lang="en-US" dirty="0"/>
              <a:t> image for ‘impact’ content.</a:t>
            </a:r>
          </a:p>
          <a:p>
            <a:endParaRPr lang="en-US" dirty="0"/>
          </a:p>
        </p:txBody>
      </p:sp>
      <p:sp>
        <p:nvSpPr>
          <p:cNvPr id="5" name="Date Placeholder 4">
            <a:extLst>
              <a:ext uri="{FF2B5EF4-FFF2-40B4-BE49-F238E27FC236}">
                <a16:creationId xmlns:a16="http://schemas.microsoft.com/office/drawing/2014/main" id="{24E5832B-BD35-5546-BFD6-7A0897477F2A}"/>
              </a:ext>
            </a:extLst>
          </p:cNvPr>
          <p:cNvSpPr>
            <a:spLocks noGrp="1"/>
          </p:cNvSpPr>
          <p:nvPr>
            <p:ph type="dt" sz="half" idx="10"/>
          </p:nvPr>
        </p:nvSpPr>
        <p:spPr/>
        <p:txBody>
          <a:bodyPr/>
          <a:lstStyle/>
          <a:p>
            <a:fld id="{121B5539-A31E-E445-B370-3EE7B5028308}" type="datetime1">
              <a:rPr lang="en-GB" smtClean="0"/>
              <a:t>22/09/2023</a:t>
            </a:fld>
            <a:endParaRPr lang="en-US"/>
          </a:p>
        </p:txBody>
      </p:sp>
      <p:sp>
        <p:nvSpPr>
          <p:cNvPr id="6" name="Footer Placeholder 5">
            <a:extLst>
              <a:ext uri="{FF2B5EF4-FFF2-40B4-BE49-F238E27FC236}">
                <a16:creationId xmlns:a16="http://schemas.microsoft.com/office/drawing/2014/main" id="{12417B17-7C2F-CC4E-8479-ACD6C7D42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C452-7B7D-9941-880B-F88136874632}"/>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791476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57F14C-28EB-D44F-835B-2A45258A3E7D}"/>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4440193" y="0"/>
            <a:ext cx="4140000" cy="4140000"/>
          </a:xfrm>
          <a:prstGeom prst="rect">
            <a:avLst/>
          </a:prstGeom>
        </p:spPr>
      </p:pic>
      <p:pic>
        <p:nvPicPr>
          <p:cNvPr id="15" name="Picture 14">
            <a:extLst>
              <a:ext uri="{FF2B5EF4-FFF2-40B4-BE49-F238E27FC236}">
                <a16:creationId xmlns:a16="http://schemas.microsoft.com/office/drawing/2014/main" id="{3DCBD7EA-7633-8544-82AA-792AA39D270F}"/>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8052000" y="2718000"/>
            <a:ext cx="4140000" cy="4140000"/>
          </a:xfrm>
          <a:prstGeom prst="rect">
            <a:avLst/>
          </a:prstGeom>
        </p:spPr>
      </p:pic>
      <p:sp>
        <p:nvSpPr>
          <p:cNvPr id="13" name="Title 1">
            <a:extLst>
              <a:ext uri="{FF2B5EF4-FFF2-40B4-BE49-F238E27FC236}">
                <a16:creationId xmlns:a16="http://schemas.microsoft.com/office/drawing/2014/main" id="{2278BD0B-2407-594E-B441-F29356308E5A}"/>
              </a:ext>
            </a:extLst>
          </p:cNvPr>
          <p:cNvSpPr>
            <a:spLocks noGrp="1"/>
          </p:cNvSpPr>
          <p:nvPr>
            <p:ph type="title"/>
          </p:nvPr>
        </p:nvSpPr>
        <p:spPr>
          <a:xfrm>
            <a:off x="831850" y="1240077"/>
            <a:ext cx="5264150" cy="2547830"/>
          </a:xfrm>
        </p:spPr>
        <p:txBody>
          <a:bodyPr anchor="b">
            <a:normAutofit/>
          </a:bodyPr>
          <a:lstStyle>
            <a:lvl1pPr>
              <a:defRPr sz="4400"/>
            </a:lvl1p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3073C0B5-D10A-244A-A642-F2ECD8D216A4}"/>
              </a:ext>
            </a:extLst>
          </p:cNvPr>
          <p:cNvSpPr>
            <a:spLocks noGrp="1"/>
          </p:cNvSpPr>
          <p:nvPr>
            <p:ph type="body" idx="1" hasCustomPrompt="1"/>
          </p:nvPr>
        </p:nvSpPr>
        <p:spPr>
          <a:xfrm>
            <a:off x="831850" y="3814895"/>
            <a:ext cx="526415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contact details [name, email]</a:t>
            </a:r>
          </a:p>
        </p:txBody>
      </p:sp>
      <p:pic>
        <p:nvPicPr>
          <p:cNvPr id="17" name="Logo" descr="UK Data Service logo">
            <a:extLst>
              <a:ext uri="{FF2B5EF4-FFF2-40B4-BE49-F238E27FC236}">
                <a16:creationId xmlns:a16="http://schemas.microsoft.com/office/drawing/2014/main" id="{0F76BA20-AA2B-7340-AC15-C4F4ACBB3B65}"/>
              </a:ext>
            </a:extLst>
          </p:cNvPr>
          <p:cNvPicPr>
            <a:picLocks noChangeAspect="1"/>
          </p:cNvPicPr>
          <p:nvPr userDrawn="1"/>
        </p:nvPicPr>
        <p:blipFill>
          <a:blip r:embed="rId4"/>
          <a:stretch>
            <a:fillRect/>
          </a:stretch>
        </p:blipFill>
        <p:spPr>
          <a:xfrm>
            <a:off x="599440" y="182880"/>
            <a:ext cx="3101521" cy="1059831"/>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45591B23-550B-D34F-BD1A-05839C075451}" type="datetime1">
              <a:rPr lang="en-GB" smtClean="0"/>
              <a:t>22/09/2023</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724626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278BD0B-2407-594E-B441-F29356308E5A}"/>
              </a:ext>
            </a:extLst>
          </p:cNvPr>
          <p:cNvSpPr>
            <a:spLocks noGrp="1"/>
          </p:cNvSpPr>
          <p:nvPr>
            <p:ph type="title"/>
          </p:nvPr>
        </p:nvSpPr>
        <p:spPr>
          <a:xfrm>
            <a:off x="831850" y="1252603"/>
            <a:ext cx="5264150" cy="2535304"/>
          </a:xfrm>
        </p:spPr>
        <p:txBody>
          <a:bodyPr anchor="b">
            <a:normAutofit/>
          </a:bodyPr>
          <a:lstStyle>
            <a:lvl1pPr>
              <a:defRPr sz="4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45591B23-550B-D34F-BD1A-05839C075451}" type="datetime1">
              <a:rPr lang="en-GB" smtClean="0"/>
              <a:t>22/09/2023</a:t>
            </a:fld>
            <a:endParaRPr lang="en-US"/>
          </a:p>
        </p:txBody>
      </p:sp>
      <p:pic>
        <p:nvPicPr>
          <p:cNvPr id="10" name="Logo" descr="UK Data Service logo">
            <a:extLst>
              <a:ext uri="{FF2B5EF4-FFF2-40B4-BE49-F238E27FC236}">
                <a16:creationId xmlns:a16="http://schemas.microsoft.com/office/drawing/2014/main" id="{7236A974-59D9-5341-B4B6-A118591D7A93}"/>
              </a:ext>
            </a:extLst>
          </p:cNvPr>
          <p:cNvPicPr>
            <a:picLocks noChangeAspect="1"/>
          </p:cNvPicPr>
          <p:nvPr userDrawn="1"/>
        </p:nvPicPr>
        <p:blipFill>
          <a:blip r:embed="rId2"/>
          <a:stretch>
            <a:fillRect/>
          </a:stretch>
        </p:blipFill>
        <p:spPr>
          <a:xfrm>
            <a:off x="599440" y="182880"/>
            <a:ext cx="3101521" cy="1059831"/>
          </a:xfrm>
          <a:prstGeom prst="rect">
            <a:avLst/>
          </a:prstGeom>
        </p:spPr>
      </p:pic>
      <p:sp>
        <p:nvSpPr>
          <p:cNvPr id="14" name="Text Placeholder 2">
            <a:extLst>
              <a:ext uri="{FF2B5EF4-FFF2-40B4-BE49-F238E27FC236}">
                <a16:creationId xmlns:a16="http://schemas.microsoft.com/office/drawing/2014/main" id="{3073C0B5-D10A-244A-A642-F2ECD8D216A4}"/>
              </a:ext>
            </a:extLst>
          </p:cNvPr>
          <p:cNvSpPr>
            <a:spLocks noGrp="1"/>
          </p:cNvSpPr>
          <p:nvPr>
            <p:ph type="body" idx="1"/>
          </p:nvPr>
        </p:nvSpPr>
        <p:spPr>
          <a:xfrm>
            <a:off x="831850" y="3814895"/>
            <a:ext cx="526415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67001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B6CE-15A0-1F4C-8750-95EFE6464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3ABD98-971F-2E47-A3B1-7DF8D24359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3FDF4-2C51-0642-B47E-E9644E942529}"/>
              </a:ext>
            </a:extLst>
          </p:cNvPr>
          <p:cNvSpPr>
            <a:spLocks noGrp="1"/>
          </p:cNvSpPr>
          <p:nvPr>
            <p:ph type="dt" sz="half" idx="10"/>
          </p:nvPr>
        </p:nvSpPr>
        <p:spPr/>
        <p:txBody>
          <a:bodyPr/>
          <a:lstStyle/>
          <a:p>
            <a:fld id="{49289C17-556E-C046-A339-146F08853335}" type="datetime1">
              <a:rPr lang="en-GB" smtClean="0"/>
              <a:t>22/09/2023</a:t>
            </a:fld>
            <a:endParaRPr lang="en-US"/>
          </a:p>
        </p:txBody>
      </p:sp>
      <p:sp>
        <p:nvSpPr>
          <p:cNvPr id="5" name="Footer Placeholder 4">
            <a:extLst>
              <a:ext uri="{FF2B5EF4-FFF2-40B4-BE49-F238E27FC236}">
                <a16:creationId xmlns:a16="http://schemas.microsoft.com/office/drawing/2014/main" id="{419A1DE3-9B49-6A45-9086-4F82B8A46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78811-6AAB-0544-B451-5714A93F500C}"/>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635740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704203-40B6-AD49-BABA-0F53D899F9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AD708B-2825-8A44-ADE7-0D8D0CFF2C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64769-EEF7-A549-9639-8815B60030E5}"/>
              </a:ext>
            </a:extLst>
          </p:cNvPr>
          <p:cNvSpPr>
            <a:spLocks noGrp="1"/>
          </p:cNvSpPr>
          <p:nvPr>
            <p:ph type="dt" sz="half" idx="10"/>
          </p:nvPr>
        </p:nvSpPr>
        <p:spPr/>
        <p:txBody>
          <a:bodyPr/>
          <a:lstStyle/>
          <a:p>
            <a:fld id="{0A4E35E5-3497-504C-90EE-ACD012EC1750}" type="datetime1">
              <a:rPr lang="en-GB" smtClean="0"/>
              <a:t>22/09/2023</a:t>
            </a:fld>
            <a:endParaRPr lang="en-US"/>
          </a:p>
        </p:txBody>
      </p:sp>
      <p:sp>
        <p:nvSpPr>
          <p:cNvPr id="5" name="Footer Placeholder 4">
            <a:extLst>
              <a:ext uri="{FF2B5EF4-FFF2-40B4-BE49-F238E27FC236}">
                <a16:creationId xmlns:a16="http://schemas.microsoft.com/office/drawing/2014/main" id="{A4221ACA-B6B2-A145-B9B1-6320D9CAF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F0699-5091-B846-8889-D3EC580EBA0B}"/>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68194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UKD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360" y="260648"/>
            <a:ext cx="10972800" cy="1143000"/>
          </a:xfrm>
        </p:spPr>
        <p:txBody>
          <a:bodyPr>
            <a:normAutofit/>
          </a:bodyPr>
          <a:lstStyle>
            <a:lvl1pPr algn="l">
              <a:defRPr sz="4500">
                <a:latin typeface="Arial" panose="020B0604020202020204" pitchFamily="34" charset="0"/>
              </a:defRPr>
            </a:lvl1pPr>
          </a:lstStyle>
          <a:p>
            <a:r>
              <a:rPr lang="en-US" dirty="0"/>
              <a:t>Slide title here (sentence case, 45pt)</a:t>
            </a:r>
            <a:endParaRPr lang="en-GB" dirty="0"/>
          </a:p>
        </p:txBody>
      </p:sp>
      <p:sp>
        <p:nvSpPr>
          <p:cNvPr id="3" name="Content Placeholder 2"/>
          <p:cNvSpPr>
            <a:spLocks noGrp="1"/>
          </p:cNvSpPr>
          <p:nvPr>
            <p:ph idx="1" hasCustomPrompt="1"/>
          </p:nvPr>
        </p:nvSpPr>
        <p:spPr>
          <a:xfrm>
            <a:off x="380300" y="1643459"/>
            <a:ext cx="10972800" cy="5141168"/>
          </a:xfrm>
        </p:spPr>
        <p:txBody>
          <a:bodyPr/>
          <a:lstStyle>
            <a:lvl1pPr>
              <a:defRPr sz="3800" baseline="0">
                <a:latin typeface="Arial" panose="020B0604020202020204" pitchFamily="34" charset="0"/>
              </a:defRPr>
            </a:lvl1pPr>
            <a:lvl2pPr marL="557213" indent="-214313">
              <a:buFont typeface="Arial" pitchFamily="34" charset="0"/>
              <a:buChar char="•"/>
              <a:defRPr sz="3600" baseline="0">
                <a:latin typeface="Arial" panose="020B0604020202020204" pitchFamily="34" charset="0"/>
              </a:defRPr>
            </a:lvl2pPr>
            <a:lvl3pPr marL="942975" indent="-257175">
              <a:buFont typeface="Arial" pitchFamily="34" charset="0"/>
              <a:buChar char="•"/>
              <a:defRPr sz="3200" baseline="0">
                <a:latin typeface="Arial" panose="020B0604020202020204" pitchFamily="34" charset="0"/>
              </a:defRPr>
            </a:lvl3pPr>
          </a:lstStyle>
          <a:p>
            <a:r>
              <a:rPr lang="en-GB" dirty="0"/>
              <a:t>Bullet points are in sentence case (38pt)</a:t>
            </a:r>
          </a:p>
          <a:p>
            <a:pPr lvl="1"/>
            <a:r>
              <a:rPr lang="en-US" dirty="0"/>
              <a:t>Even second level points (36pt)</a:t>
            </a:r>
          </a:p>
          <a:p>
            <a:pPr lvl="2"/>
            <a:r>
              <a:rPr lang="en-US" dirty="0"/>
              <a:t>Third level (no smaller than 32pt for widescreen)</a:t>
            </a:r>
          </a:p>
        </p:txBody>
      </p:sp>
    </p:spTree>
    <p:extLst>
      <p:ext uri="{BB962C8B-B14F-4D97-AF65-F5344CB8AC3E}">
        <p14:creationId xmlns:p14="http://schemas.microsoft.com/office/powerpoint/2010/main" val="429459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text block (No-colour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513409"/>
            <a:ext cx="9977271" cy="548819"/>
          </a:xfrm>
        </p:spPr>
        <p:txBody>
          <a:bodyPr>
            <a:noAutofit/>
          </a:bodyPr>
          <a:lstStyle>
            <a:lvl1pPr>
              <a:defRPr sz="3600"/>
            </a:lvl1pPr>
          </a:lstStyle>
          <a:p>
            <a:r>
              <a:rPr lang="en-US"/>
              <a:t>Click to edit Master title style</a:t>
            </a:r>
            <a:endParaRPr lang="en-US" dirty="0"/>
          </a:p>
        </p:txBody>
      </p:sp>
      <p:sp>
        <p:nvSpPr>
          <p:cNvPr id="10" name="Text Placeholder 9"/>
          <p:cNvSpPr>
            <a:spLocks noGrp="1"/>
          </p:cNvSpPr>
          <p:nvPr>
            <p:ph type="body" sz="quarter" idx="13"/>
          </p:nvPr>
        </p:nvSpPr>
        <p:spPr>
          <a:xfrm>
            <a:off x="838200" y="1524001"/>
            <a:ext cx="9977438" cy="322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5" descr="&quot; &quot;">
            <a:extLst>
              <a:ext uri="{FF2B5EF4-FFF2-40B4-BE49-F238E27FC236}">
                <a16:creationId xmlns:a16="http://schemas.microsoft.com/office/drawing/2014/main" id="{5E49A4A5-C4C1-5D41-BB01-2986D21171C3}"/>
              </a:ext>
            </a:extLst>
          </p:cNvPr>
          <p:cNvPicPr>
            <a:picLocks noChangeAspect="1"/>
          </p:cNvPicPr>
          <p:nvPr userDrawn="1"/>
        </p:nvPicPr>
        <p:blipFill>
          <a:blip r:embed="rId2"/>
          <a:stretch>
            <a:fillRect/>
          </a:stretch>
        </p:blipFill>
        <p:spPr>
          <a:xfrm>
            <a:off x="8610600" y="3099873"/>
            <a:ext cx="3594462" cy="3594462"/>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22/09/2023</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04256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ingle text block (Colour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538123"/>
            <a:ext cx="9977271" cy="548819"/>
          </a:xfrm>
        </p:spPr>
        <p:txBody>
          <a:bodyPr>
            <a:noAutofit/>
          </a:bodyPr>
          <a:lstStyle>
            <a:lvl1pPr>
              <a:defRPr sz="3600"/>
            </a:lvl1pPr>
          </a:lstStyle>
          <a:p>
            <a:r>
              <a:rPr lang="en-US"/>
              <a:t>Click to edit Master title style</a:t>
            </a:r>
            <a:endParaRPr lang="en-US" dirty="0"/>
          </a:p>
        </p:txBody>
      </p:sp>
      <p:sp>
        <p:nvSpPr>
          <p:cNvPr id="10" name="Text Placeholder 9"/>
          <p:cNvSpPr>
            <a:spLocks noGrp="1"/>
          </p:cNvSpPr>
          <p:nvPr>
            <p:ph type="body" sz="quarter" idx="13"/>
          </p:nvPr>
        </p:nvSpPr>
        <p:spPr>
          <a:xfrm>
            <a:off x="838200" y="1548713"/>
            <a:ext cx="8843682" cy="40654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22/09/2023</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pic>
        <p:nvPicPr>
          <p:cNvPr id="11" name="Picture 10" descr="&quot; &quot;">
            <a:extLst>
              <a:ext uri="{FF2B5EF4-FFF2-40B4-BE49-F238E27FC236}">
                <a16:creationId xmlns:a16="http://schemas.microsoft.com/office/drawing/2014/main" id="{96E4B558-0EB5-6F40-AF8C-7DF31DEF437A}"/>
              </a:ext>
            </a:extLst>
          </p:cNvPr>
          <p:cNvPicPr>
            <a:picLocks noChangeAspect="1"/>
          </p:cNvPicPr>
          <p:nvPr userDrawn="1"/>
        </p:nvPicPr>
        <p:blipFill>
          <a:blip r:embed="rId2"/>
          <a:stretch>
            <a:fillRect/>
          </a:stretch>
        </p:blipFill>
        <p:spPr>
          <a:xfrm>
            <a:off x="7112000" y="1223011"/>
            <a:ext cx="5080000" cy="6350000"/>
          </a:xfrm>
          <a:prstGeom prst="rect">
            <a:avLst/>
          </a:prstGeom>
        </p:spPr>
      </p:pic>
    </p:spTree>
    <p:extLst>
      <p:ext uri="{BB962C8B-B14F-4D97-AF65-F5344CB8AC3E}">
        <p14:creationId xmlns:p14="http://schemas.microsoft.com/office/powerpoint/2010/main" val="3280349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text block (Small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538123"/>
            <a:ext cx="9977271" cy="548819"/>
          </a:xfrm>
        </p:spPr>
        <p:txBody>
          <a:bodyPr>
            <a:noAutofit/>
          </a:bodyPr>
          <a:lstStyle>
            <a:lvl1pPr>
              <a:defRPr sz="3600"/>
            </a:lvl1pPr>
          </a:lstStyle>
          <a:p>
            <a:r>
              <a:rPr lang="en-US"/>
              <a:t>Click to edit Master title style</a:t>
            </a:r>
            <a:endParaRPr lang="en-US" dirty="0"/>
          </a:p>
        </p:txBody>
      </p:sp>
      <p:sp>
        <p:nvSpPr>
          <p:cNvPr id="10" name="Text Placeholder 9"/>
          <p:cNvSpPr>
            <a:spLocks noGrp="1"/>
          </p:cNvSpPr>
          <p:nvPr>
            <p:ph type="body" sz="quarter" idx="13"/>
          </p:nvPr>
        </p:nvSpPr>
        <p:spPr>
          <a:xfrm>
            <a:off x="838200" y="1540477"/>
            <a:ext cx="9977438" cy="4257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22/09/2023</a:t>
            </a:fld>
            <a:endParaRPr lang="en-US"/>
          </a:p>
        </p:txBody>
      </p:sp>
      <p:pic>
        <p:nvPicPr>
          <p:cNvPr id="12" name="Picture 11">
            <a:extLst>
              <a:ext uri="{FF2B5EF4-FFF2-40B4-BE49-F238E27FC236}">
                <a16:creationId xmlns:a16="http://schemas.microsoft.com/office/drawing/2014/main" id="{8E568CA6-59BD-244B-9036-0C61FAFBFC2A}"/>
              </a:ext>
            </a:extLst>
          </p:cNvPr>
          <p:cNvPicPr>
            <a:picLocks noChangeAspect="1"/>
          </p:cNvPicPr>
          <p:nvPr userDrawn="1"/>
        </p:nvPicPr>
        <p:blipFill>
          <a:blip r:embed="rId2"/>
          <a:srcRect/>
          <a:stretch/>
        </p:blipFill>
        <p:spPr>
          <a:xfrm>
            <a:off x="10647926" y="5391304"/>
            <a:ext cx="1544074" cy="1930092"/>
          </a:xfrm>
          <a:prstGeom prst="rect">
            <a:avLst/>
          </a:prstGeom>
        </p:spPr>
      </p:pic>
    </p:spTree>
    <p:extLst>
      <p:ext uri="{BB962C8B-B14F-4D97-AF65-F5344CB8AC3E}">
        <p14:creationId xmlns:p14="http://schemas.microsoft.com/office/powerpoint/2010/main" val="391842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556283B-FAA3-0C45-8F69-C61CD2C68C0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2" name="Picture 11">
            <a:extLst>
              <a:ext uri="{FF2B5EF4-FFF2-40B4-BE49-F238E27FC236}">
                <a16:creationId xmlns:a16="http://schemas.microsoft.com/office/drawing/2014/main" id="{8D2BAFDA-3085-094D-8597-EA125B75D51A}"/>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Chart Placeholder 2">
            <a:extLst>
              <a:ext uri="{FF2B5EF4-FFF2-40B4-BE49-F238E27FC236}">
                <a16:creationId xmlns:a16="http://schemas.microsoft.com/office/drawing/2014/main" id="{D7C0223E-760F-4543-BDE3-CA6F2E441259}"/>
              </a:ext>
            </a:extLst>
          </p:cNvPr>
          <p:cNvSpPr>
            <a:spLocks noGrp="1"/>
          </p:cNvSpPr>
          <p:nvPr>
            <p:ph type="chart" sz="quarter" idx="13" hasCustomPrompt="1"/>
          </p:nvPr>
        </p:nvSpPr>
        <p:spPr>
          <a:xfrm>
            <a:off x="838200" y="1498600"/>
            <a:ext cx="7315200" cy="448468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GB"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Double click the icon to add and edit charts. Use suitable brand </a:t>
            </a:r>
            <a:r>
              <a:rPr lang="en-US" dirty="0" err="1"/>
              <a:t>colours</a:t>
            </a:r>
            <a:r>
              <a:rPr lang="en-US" dirty="0"/>
              <a:t> to change the chart’s appearance. Use black or purple </a:t>
            </a:r>
            <a:r>
              <a:rPr lang="en-US" dirty="0" err="1"/>
              <a:t>colour</a:t>
            </a:r>
            <a:r>
              <a:rPr lang="en-US" dirty="0"/>
              <a:t> (</a:t>
            </a:r>
            <a:r>
              <a:rPr lang="en-GB" dirty="0">
                <a:solidFill>
                  <a:srgbClr val="222221"/>
                </a:solidFill>
                <a:effectLst/>
                <a:latin typeface="Helvetica" pitchFamily="2" charset="0"/>
              </a:rPr>
              <a:t>#702082) for all text. Refer to theme and our brand guide for more colours.</a:t>
            </a:r>
          </a:p>
          <a:p>
            <a:endParaRPr lang="en-US" dirty="0"/>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BC2AF70C-7487-5D49-97F3-B37681DB2E7A}" type="datetime1">
              <a:rPr lang="en-GB" smtClean="0"/>
              <a:t>22/09/2023</a:t>
            </a:fld>
            <a:endParaRPr lang="en-US" dirty="0"/>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dirty="0"/>
          </a:p>
        </p:txBody>
      </p:sp>
    </p:spTree>
    <p:extLst>
      <p:ext uri="{BB962C8B-B14F-4D97-AF65-F5344CB8AC3E}">
        <p14:creationId xmlns:p14="http://schemas.microsoft.com/office/powerpoint/2010/main" val="43274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85E4F7-9E26-F444-BDD5-B54AD9B3559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5" name="Picture 14">
            <a:extLst>
              <a:ext uri="{FF2B5EF4-FFF2-40B4-BE49-F238E27FC236}">
                <a16:creationId xmlns:a16="http://schemas.microsoft.com/office/drawing/2014/main" id="{8179C323-C234-3B4B-AC17-6AE6E5045608}"/>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4" name="Table Placeholder 3">
            <a:extLst>
              <a:ext uri="{FF2B5EF4-FFF2-40B4-BE49-F238E27FC236}">
                <a16:creationId xmlns:a16="http://schemas.microsoft.com/office/drawing/2014/main" id="{3F149F08-6749-4F49-BA62-07A1E155EC2B}"/>
              </a:ext>
            </a:extLst>
          </p:cNvPr>
          <p:cNvSpPr>
            <a:spLocks noGrp="1"/>
          </p:cNvSpPr>
          <p:nvPr>
            <p:ph type="tbl" sz="quarter" idx="13" hasCustomPrompt="1"/>
          </p:nvPr>
        </p:nvSpPr>
        <p:spPr>
          <a:xfrm>
            <a:off x="838200" y="1498600"/>
            <a:ext cx="9977438" cy="3819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Double click icon to design your table. Use black or purple </a:t>
            </a:r>
            <a:r>
              <a:rPr lang="en-US" dirty="0" err="1"/>
              <a:t>colour</a:t>
            </a:r>
            <a:r>
              <a:rPr lang="en-US" dirty="0"/>
              <a:t> (</a:t>
            </a:r>
            <a:r>
              <a:rPr lang="en-GB" dirty="0">
                <a:solidFill>
                  <a:srgbClr val="222221"/>
                </a:solidFill>
                <a:effectLst/>
                <a:latin typeface="Helvetica" pitchFamily="2" charset="0"/>
              </a:rPr>
              <a:t>#702082) for all text. Refer to theme and our brand guide for more colours.</a:t>
            </a:r>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98024559-C37D-F943-A0B6-3EDAAF776624}" type="datetime1">
              <a:rPr lang="en-GB" smtClean="0"/>
              <a:t>22/09/2023</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66935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85E4F7-9E26-F444-BDD5-B54AD9B3559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5" name="Picture 14">
            <a:extLst>
              <a:ext uri="{FF2B5EF4-FFF2-40B4-BE49-F238E27FC236}">
                <a16:creationId xmlns:a16="http://schemas.microsoft.com/office/drawing/2014/main" id="{8179C323-C234-3B4B-AC17-6AE6E5045608}"/>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98024559-C37D-F943-A0B6-3EDAAF776624}" type="datetime1">
              <a:rPr lang="en-GB" smtClean="0"/>
              <a:t>22/09/2023</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11" name="SmartArt Placeholder 3"/>
          <p:cNvSpPr>
            <a:spLocks noGrp="1"/>
          </p:cNvSpPr>
          <p:nvPr>
            <p:ph type="dgm" sz="quarter" idx="13"/>
          </p:nvPr>
        </p:nvSpPr>
        <p:spPr>
          <a:xfrm>
            <a:off x="838200" y="1773238"/>
            <a:ext cx="9424988" cy="3600450"/>
          </a:xfrm>
        </p:spPr>
        <p:txBody>
          <a:bodyPr/>
          <a:lstStyle/>
          <a:p>
            <a:r>
              <a:rPr lang="en-US"/>
              <a:t>Click icon to add SmartArt graphic</a:t>
            </a:r>
            <a:endParaRPr lang="en-GB" dirty="0"/>
          </a:p>
        </p:txBody>
      </p:sp>
    </p:spTree>
    <p:extLst>
      <p:ext uri="{BB962C8B-B14F-4D97-AF65-F5344CB8AC3E}">
        <p14:creationId xmlns:p14="http://schemas.microsoft.com/office/powerpoint/2010/main" val="9283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Text &amp;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05234C-2ACE-284E-9BC2-36AD230EE505}"/>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8160000" y="1818000"/>
            <a:ext cx="4032000" cy="5040000"/>
          </a:xfrm>
          <a:prstGeom prst="rect">
            <a:avLst/>
          </a:prstGeom>
        </p:spPr>
      </p:pic>
      <p:sp>
        <p:nvSpPr>
          <p:cNvPr id="2" name="Title 1">
            <a:extLst>
              <a:ext uri="{FF2B5EF4-FFF2-40B4-BE49-F238E27FC236}">
                <a16:creationId xmlns:a16="http://schemas.microsoft.com/office/drawing/2014/main" id="{0A51BE7A-0162-E341-B254-C9EBCDF7DC93}"/>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62430BE4-70A3-6545-9DF6-33845DC86CAB}"/>
              </a:ext>
            </a:extLst>
          </p:cNvPr>
          <p:cNvSpPr>
            <a:spLocks noGrp="1"/>
          </p:cNvSpPr>
          <p:nvPr>
            <p:ph idx="1"/>
          </p:nvPr>
        </p:nvSpPr>
        <p:spPr>
          <a:xfrm>
            <a:off x="838200" y="1459478"/>
            <a:ext cx="5044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image for generic/service content or </a:t>
            </a:r>
            <a:r>
              <a:rPr lang="en-US" dirty="0" err="1"/>
              <a:t>colour</a:t>
            </a:r>
            <a:r>
              <a:rPr lang="en-US" dirty="0"/>
              <a:t> image for ‘impact’ content.</a:t>
            </a:r>
          </a:p>
          <a:p>
            <a:endParaRPr lang="en-US" dirty="0"/>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9059AB2C-4B99-BA49-A1DA-3174DB9E16C4}" type="datetime1">
              <a:rPr lang="en-GB" smtClean="0"/>
              <a:t>22/09/2023</a:t>
            </a:fld>
            <a:endParaRPr lang="en-US" dirty="0"/>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170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D3251-F8FF-3E43-9ABF-224BA6655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00C572-2F59-9442-A975-71EAAFC4C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701CD03-6088-6243-83B0-E50471392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75000"/>
                    <a:lumOff val="25000"/>
                  </a:schemeClr>
                </a:solidFill>
              </a:defRPr>
            </a:lvl1pPr>
          </a:lstStyle>
          <a:p>
            <a:fld id="{94F93ADD-E702-C74C-B2F2-777AA750DCF5}" type="datetime1">
              <a:rPr lang="en-GB" smtClean="0"/>
              <a:t>22/09/2023</a:t>
            </a:fld>
            <a:endParaRPr lang="en-US" dirty="0"/>
          </a:p>
        </p:txBody>
      </p:sp>
      <p:sp>
        <p:nvSpPr>
          <p:cNvPr id="5" name="Footer Placeholder 4">
            <a:extLst>
              <a:ext uri="{FF2B5EF4-FFF2-40B4-BE49-F238E27FC236}">
                <a16:creationId xmlns:a16="http://schemas.microsoft.com/office/drawing/2014/main" id="{C51C6E44-43F8-EC48-801C-C47A6939F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75000"/>
                    <a:lumOff val="25000"/>
                  </a:schemeClr>
                </a:solidFill>
              </a:defRPr>
            </a:lvl1pPr>
          </a:lstStyle>
          <a:p>
            <a:endParaRPr lang="en-US" dirty="0"/>
          </a:p>
        </p:txBody>
      </p:sp>
      <p:sp>
        <p:nvSpPr>
          <p:cNvPr id="6" name="Slide Number Placeholder 5">
            <a:extLst>
              <a:ext uri="{FF2B5EF4-FFF2-40B4-BE49-F238E27FC236}">
                <a16:creationId xmlns:a16="http://schemas.microsoft.com/office/drawing/2014/main" id="{37BF583A-B9F5-4F41-8DD5-8AC7F4FF96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75000"/>
                    <a:lumOff val="25000"/>
                  </a:schemeClr>
                </a:solidFill>
              </a:defRPr>
            </a:lvl1pPr>
          </a:lstStyle>
          <a:p>
            <a:fld id="{016687C5-7511-7743-B429-3BDBE272F28B}" type="slidenum">
              <a:rPr lang="en-US" smtClean="0"/>
              <a:pPr/>
              <a:t>‹#›</a:t>
            </a:fld>
            <a:endParaRPr lang="en-US" dirty="0"/>
          </a:p>
        </p:txBody>
      </p:sp>
    </p:spTree>
    <p:extLst>
      <p:ext uri="{BB962C8B-B14F-4D97-AF65-F5344CB8AC3E}">
        <p14:creationId xmlns:p14="http://schemas.microsoft.com/office/powerpoint/2010/main" val="344337512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712" r:id="rId3"/>
    <p:sldLayoutId id="2147483713" r:id="rId4"/>
    <p:sldLayoutId id="2147483714" r:id="rId5"/>
    <p:sldLayoutId id="2147483677" r:id="rId6"/>
    <p:sldLayoutId id="2147483669" r:id="rId7"/>
    <p:sldLayoutId id="2147483715" r:id="rId8"/>
    <p:sldLayoutId id="2147483665" r:id="rId9"/>
    <p:sldLayoutId id="2147483702" r:id="rId10"/>
    <p:sldLayoutId id="2147483680" r:id="rId11"/>
    <p:sldLayoutId id="2147483706" r:id="rId12"/>
    <p:sldLayoutId id="2147483671" r:id="rId13"/>
    <p:sldLayoutId id="2147483673" r:id="rId14"/>
    <p:sldLayoutId id="2147483692" r:id="rId15"/>
    <p:sldLayoutId id="2147483652" r:id="rId16"/>
    <p:sldLayoutId id="2147483653" r:id="rId17"/>
    <p:sldLayoutId id="2147483654" r:id="rId18"/>
    <p:sldLayoutId id="2147483655" r:id="rId19"/>
    <p:sldLayoutId id="2147483657" r:id="rId20"/>
    <p:sldLayoutId id="2147483670" r:id="rId21"/>
    <p:sldLayoutId id="2147483678" r:id="rId22"/>
    <p:sldLayoutId id="2147483658" r:id="rId23"/>
    <p:sldLayoutId id="2147483659" r:id="rId24"/>
    <p:sldLayoutId id="2147483716" r:id="rId25"/>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hyperlink" Target="http://doi.org/10.5255/UKDA-SN-5407-1" TargetMode="External"/><Relationship Id="rId2" Type="http://schemas.openxmlformats.org/officeDocument/2006/relationships/hyperlink" Target="http://doc.ukdataservice.ac.uk/doc/5407/mrdoc/pdf/q5407userguide.pdf" TargetMode="External"/><Relationship Id="rId1" Type="http://schemas.openxmlformats.org/officeDocument/2006/relationships/slideLayout" Target="../slideLayouts/slideLayout25.xml"/><Relationship Id="rId4" Type="http://schemas.openxmlformats.org/officeDocument/2006/relationships/hyperlink" Target="https://ukdataservice.ac.uk/learning-hub/research-data-management/"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ukdataservice.ac.uk/app/uploads/uk_data_archive_data_listing_template.xlsx" TargetMode="Externa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hyperlink" Target="https://www.ukdataservice.ac.uk/media/622380/ukdamodeltranscript.pdf" TargetMode="Externa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s://www.dpconline.org/" TargetMode="External"/><Relationship Id="rId2" Type="http://schemas.openxmlformats.org/officeDocument/2006/relationships/hyperlink" Target="https://www.ukdataservice.ac.uk/manage-data/format/recommended-formats"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s://ukdataservice.ac.uk/learning-hub/research-data-management/format-your-data/versioning/" TargetMode="Externa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hyperlink" Target="https://ukdataservice.ac.uk/learning-hub/research-data-management/store-your-data/security/" TargetMode="Externa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hyperlink" Target="https://www.axcrypt.net/" TargetMode="External"/><Relationship Id="rId7" Type="http://schemas.openxmlformats.org/officeDocument/2006/relationships/image" Target="../media/image17.emf"/><Relationship Id="rId2" Type="http://schemas.openxmlformats.org/officeDocument/2006/relationships/hyperlink" Target="https://docs.microsoft.com/en-us/previous-versions/windows/it-pro/windows-vista/cc766295(v=ws.10)" TargetMode="External"/><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hyperlink" Target="https://support.apple.com/en-gb/HT204837" TargetMode="External"/><Relationship Id="rId9" Type="http://schemas.openxmlformats.org/officeDocument/2006/relationships/image" Target="../media/image19.emf"/></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ACcRlnsoYZg" TargetMode="External"/><Relationship Id="rId7" Type="http://schemas.openxmlformats.org/officeDocument/2006/relationships/hyperlink" Target="https://www.youtube.com/watch?v=VcBfkB6N7-k" TargetMode="External"/><Relationship Id="rId2" Type="http://schemas.openxmlformats.org/officeDocument/2006/relationships/hyperlink" Target="https://www.youtube.com/watch?v=Ogm9QHQpFqU" TargetMode="External"/><Relationship Id="rId1" Type="http://schemas.openxmlformats.org/officeDocument/2006/relationships/slideLayout" Target="../slideLayouts/slideLayout25.xml"/><Relationship Id="rId6" Type="http://schemas.openxmlformats.org/officeDocument/2006/relationships/hyperlink" Target="https://www.youtube.com/watch?v=hlsQaVj7WtA" TargetMode="External"/><Relationship Id="rId5" Type="http://schemas.openxmlformats.org/officeDocument/2006/relationships/hyperlink" Target="https://www.youtube.com/watch?v=y4Iosu-Yfsw" TargetMode="External"/><Relationship Id="rId4" Type="http://schemas.openxmlformats.org/officeDocument/2006/relationships/hyperlink" Target="https://www.youtube.com/watch?v=JIZ9EFMS0ic"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hyperlink" Target="https://ukdataservice.ac.uk/learning-hub/research-data-management/collaborative-research/file-sharing/" TargetMode="External"/><Relationship Id="rId1" Type="http://schemas.openxmlformats.org/officeDocument/2006/relationships/slideLayout" Target="../slideLayouts/slideLayout25.xml"/><Relationship Id="rId5" Type="http://schemas.openxmlformats.org/officeDocument/2006/relationships/image" Target="../media/image23.emf"/><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5.xml"/><Relationship Id="rId5" Type="http://schemas.openxmlformats.org/officeDocument/2006/relationships/image" Target="../media/image27.emf"/><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3" Type="http://schemas.openxmlformats.org/officeDocument/2006/relationships/hyperlink" Target="https://www.ukdataservice.ac.uk/news-and-events/events.aspx" TargetMode="External"/><Relationship Id="rId2" Type="http://schemas.openxmlformats.org/officeDocument/2006/relationships/hyperlink" Target="https://www.ukdataservice.ac.uk/" TargetMode="External"/><Relationship Id="rId1" Type="http://schemas.openxmlformats.org/officeDocument/2006/relationships/slideLayout" Target="../slideLayouts/slideLayout25.xml"/><Relationship Id="rId4" Type="http://schemas.openxmlformats.org/officeDocument/2006/relationships/image" Target="../media/image10.emf"/></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go-fair.org/fair-principles/" TargetMode="Externa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hyperlink" Target="https://www.cessda.eu/Training/Training-Resources/Library/Data-Management-Expert-Guide" TargetMode="External"/><Relationship Id="rId2" Type="http://schemas.openxmlformats.org/officeDocument/2006/relationships/hyperlink" Target="https://ukdataservice.ac.uk/learning-hub/research-data-management/collaborative-research/file-sharing/" TargetMode="External"/><Relationship Id="rId1" Type="http://schemas.openxmlformats.org/officeDocument/2006/relationships/slideLayout" Target="../slideLayouts/slideLayout25.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hyperlink" Target="http://www.ukdataservice.ac.uk/news-and-events/event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ukdataservice.ac.uk/uk_data_archive_data_listing_template" TargetMode="External"/><Relationship Id="rId3" Type="http://schemas.openxmlformats.org/officeDocument/2006/relationships/hyperlink" Target="https://ukdataservice.ac.uk/specialconsiderationsgainingconsent/" TargetMode="External"/><Relationship Id="rId7" Type="http://schemas.openxmlformats.org/officeDocument/2006/relationships/hyperlink" Target="https://dam.ukdataservice.ac.uk/media/622354/ukda-transcriber-confidentiality-agreement.pdf" TargetMode="External"/><Relationship Id="rId2" Type="http://schemas.openxmlformats.org/officeDocument/2006/relationships/hyperlink" Target="https://ukdataservice.ac.uk/learning-hub/research-data-management/ethical-issues/consent-for-data-sharing/" TargetMode="External"/><Relationship Id="rId1" Type="http://schemas.openxmlformats.org/officeDocument/2006/relationships/slideLayout" Target="../slideLayouts/slideLayout4.xml"/><Relationship Id="rId6" Type="http://schemas.openxmlformats.org/officeDocument/2006/relationships/hyperlink" Target="https://ukdataservice.ac.uk/app/uploads/ukda-example-transcription-instructions.pdf" TargetMode="External"/><Relationship Id="rId5" Type="http://schemas.openxmlformats.org/officeDocument/2006/relationships/hyperlink" Target="https://dam.ukdataservice.ac.uk/media/622380/ukdamodeltranscript.pdf" TargetMode="External"/><Relationship Id="rId4" Type="http://schemas.openxmlformats.org/officeDocument/2006/relationships/hyperlink" Target="https://ukdataservice.ac.uk/participant-information-about-archivin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eprints.ncrm.ac.uk/480/1/0706_anonymising_research_data.pdf" TargetMode="External"/><Relationship Id="rId7" Type="http://schemas.openxmlformats.org/officeDocument/2006/relationships/hyperlink" Target="https://ukdataservice.ac.uk/app/uploads/costingtool.pdf" TargetMode="External"/><Relationship Id="rId2" Type="http://schemas.openxmlformats.org/officeDocument/2006/relationships/hyperlink" Target="https://www.cessda.eu/Training/Training-Resources/Library/Data-Management-Expert-Guide" TargetMode="External"/><Relationship Id="rId1" Type="http://schemas.openxmlformats.org/officeDocument/2006/relationships/slideLayout" Target="../slideLayouts/slideLayout4.xml"/><Relationship Id="rId6" Type="http://schemas.openxmlformats.org/officeDocument/2006/relationships/hyperlink" Target="http://www.icpsr.umich.edu/files/ICPSR/access/dataprep.pdf" TargetMode="External"/><Relationship Id="rId5" Type="http://schemas.openxmlformats.org/officeDocument/2006/relationships/hyperlink" Target="https://assistant.portagenetwork.ca/" TargetMode="External"/><Relationship Id="rId4" Type="http://schemas.openxmlformats.org/officeDocument/2006/relationships/hyperlink" Target="https://dmponline.dcc.ac.uk/"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jiscmail.ac.uk/cgi-bin/webadmin?A0=UKdataservice" TargetMode="External"/><Relationship Id="rId2" Type="http://schemas.openxmlformats.org/officeDocument/2006/relationships/hyperlink" Target="http://ukdataservice.ac.uk/about-us/contact.aspx" TargetMode="External"/><Relationship Id="rId1" Type="http://schemas.openxmlformats.org/officeDocument/2006/relationships/slideLayout" Target="../slideLayouts/slideLayout4.xml"/><Relationship Id="rId5" Type="http://schemas.openxmlformats.org/officeDocument/2006/relationships/hyperlink" Target="https://www.youtube.com/user/UKDATASERVICE" TargetMode="External"/><Relationship Id="rId4" Type="http://schemas.openxmlformats.org/officeDocument/2006/relationships/hyperlink" Target="https://twitter.com/UKDataService"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beta.ukdataservice.ac.uk/help"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hyperlink" Target="https://ukdataservice.ac.uk/events/consent-issues-in-data-sharing-5/" TargetMode="Externa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hyperlink" Target="https://ukdataservice.ac.uk/learning-hub/research-data-management/plan-to-share/esrc-data-management-plan-and-policy/" TargetMode="Externa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s://ukdataservice.ac.uk/events/data-management-basics-ethical-and-legal-issues-in-data-sharing-5/" TargetMode="External"/><Relationship Id="rId2" Type="http://schemas.openxmlformats.org/officeDocument/2006/relationships/hyperlink" Target="https://ukdataservice.ac.uk/events/how-to-anonymise-qualitative-and-quantitative-data-5/" TargetMode="Externa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hyperlink" Target="https://ukdataservice.ac.uk/events/how-to-document-quantitative-and-qualitative-data/" TargetMode="Externa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B70D4-7556-534B-BB93-5540A3673493}"/>
              </a:ext>
            </a:extLst>
          </p:cNvPr>
          <p:cNvSpPr>
            <a:spLocks noGrp="1"/>
          </p:cNvSpPr>
          <p:nvPr>
            <p:ph type="title"/>
          </p:nvPr>
        </p:nvSpPr>
        <p:spPr>
          <a:xfrm>
            <a:off x="831850" y="1209041"/>
            <a:ext cx="6257881" cy="2265680"/>
          </a:xfrm>
        </p:spPr>
        <p:txBody>
          <a:bodyPr>
            <a:normAutofit/>
          </a:bodyPr>
          <a:lstStyle/>
          <a:p>
            <a:r>
              <a:rPr lang="en-GB" sz="4000" dirty="0"/>
              <a:t>Data Management Basics: Introduction to data management and sharing</a:t>
            </a:r>
            <a:endParaRPr lang="en-US" sz="4000" dirty="0"/>
          </a:p>
        </p:txBody>
      </p:sp>
      <p:sp>
        <p:nvSpPr>
          <p:cNvPr id="5" name="Text Placeholder 4">
            <a:extLst>
              <a:ext uri="{FF2B5EF4-FFF2-40B4-BE49-F238E27FC236}">
                <a16:creationId xmlns:a16="http://schemas.microsoft.com/office/drawing/2014/main" id="{B23607BC-A661-1942-930C-8EB3C9C8AFDE}"/>
              </a:ext>
            </a:extLst>
          </p:cNvPr>
          <p:cNvSpPr>
            <a:spLocks noGrp="1"/>
          </p:cNvSpPr>
          <p:nvPr>
            <p:ph type="body" idx="1"/>
          </p:nvPr>
        </p:nvSpPr>
        <p:spPr>
          <a:xfrm>
            <a:off x="831850" y="4329042"/>
            <a:ext cx="6143715" cy="932469"/>
          </a:xfrm>
        </p:spPr>
        <p:txBody>
          <a:bodyPr>
            <a:normAutofit fontScale="92500"/>
          </a:bodyPr>
          <a:lstStyle/>
          <a:p>
            <a:r>
              <a:rPr lang="en-GB" dirty="0"/>
              <a:t>Anca </a:t>
            </a:r>
            <a:r>
              <a:rPr lang="en-GB" dirty="0" smtClean="0"/>
              <a:t>Vlad</a:t>
            </a:r>
          </a:p>
          <a:p>
            <a:r>
              <a:rPr lang="en-GB" dirty="0"/>
              <a:t>Senior Quantitative Data and Training Officer</a:t>
            </a:r>
          </a:p>
          <a:p>
            <a:endParaRPr lang="en-GB" dirty="0"/>
          </a:p>
        </p:txBody>
      </p:sp>
      <p:sp>
        <p:nvSpPr>
          <p:cNvPr id="3" name="Slide Number Placeholder 2">
            <a:extLst>
              <a:ext uri="{FF2B5EF4-FFF2-40B4-BE49-F238E27FC236}">
                <a16:creationId xmlns:a16="http://schemas.microsoft.com/office/drawing/2014/main" id="{89B40B0B-BDD4-934E-8690-7D00D9EAE6BA}"/>
              </a:ext>
            </a:extLst>
          </p:cNvPr>
          <p:cNvSpPr>
            <a:spLocks noGrp="1"/>
          </p:cNvSpPr>
          <p:nvPr>
            <p:ph type="sldNum" sz="quarter" idx="12"/>
          </p:nvPr>
        </p:nvSpPr>
        <p:spPr/>
        <p:txBody>
          <a:bodyPr/>
          <a:lstStyle/>
          <a:p>
            <a:fld id="{016687C5-7511-7743-B429-3BDBE272F28B}" type="slidenum">
              <a:rPr lang="en-US" smtClean="0"/>
              <a:t>1</a:t>
            </a:fld>
            <a:endParaRPr lang="en-US"/>
          </a:p>
        </p:txBody>
      </p:sp>
      <p:pic>
        <p:nvPicPr>
          <p:cNvPr id="7" name="Picture Placeholder 5" descr="People walking in a busy unnamed location">
            <a:extLst>
              <a:ext uri="{FF2B5EF4-FFF2-40B4-BE49-F238E27FC236}">
                <a16:creationId xmlns:a16="http://schemas.microsoft.com/office/drawing/2014/main" id="{081F8F27-1C23-DE44-B435-0913D52578A2}"/>
              </a:ext>
            </a:extLst>
          </p:cNvPr>
          <p:cNvPicPr>
            <a:picLocks noGrp="1" noChangeAspect="1"/>
          </p:cNvPicPr>
          <p:nvPr>
            <p:ph type="pic" idx="13"/>
          </p:nvPr>
        </p:nvPicPr>
        <p:blipFill>
          <a:blip r:embed="rId2"/>
          <a:srcRect l="4994" r="4994"/>
          <a:stretch>
            <a:fillRect/>
          </a:stretch>
        </p:blipFill>
        <p:spPr/>
      </p:pic>
      <p:pic>
        <p:nvPicPr>
          <p:cNvPr id="8" name="Picture 6" descr="&quot; &quot;&#10;&#10;"/>
          <p:cNvPicPr>
            <a:picLocks noGrp="1" noChangeAspect="1" noChangeArrowheads="1"/>
          </p:cNvPicPr>
          <p:nvPr>
            <p:ph type="pic" idx="14"/>
          </p:nvPr>
        </p:nvPicPr>
        <p:blipFill>
          <a:blip r:embed="rId3">
            <a:extLst>
              <a:ext uri="{28A0092B-C50C-407E-A947-70E740481C1C}">
                <a14:useLocalDpi xmlns:a14="http://schemas.microsoft.com/office/drawing/2010/main" val="0"/>
              </a:ext>
            </a:extLst>
          </a:blip>
          <a:srcRect l="11899" r="11899"/>
          <a:stretch>
            <a:fillRect/>
          </a:stretch>
        </p:blipFill>
        <p:spPr bwMode="auto">
          <a:xfrm>
            <a:off x="4705949" y="1744755"/>
            <a:ext cx="3727451"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208069" y="6479114"/>
            <a:ext cx="6690633" cy="230832"/>
          </a:xfrm>
          <a:prstGeom prst="rect">
            <a:avLst/>
          </a:prstGeom>
        </p:spPr>
        <p:txBody>
          <a:bodyPr wrap="square">
            <a:spAutoFit/>
          </a:bodyPr>
          <a:lstStyle/>
          <a:p>
            <a:pPr algn="r"/>
            <a:r>
              <a:rPr lang="en-GB" sz="900" dirty="0">
                <a:solidFill>
                  <a:prstClr val="black"/>
                </a:solidFill>
                <a:latin typeface="Arial" panose="020B0604020202020204" pitchFamily="34" charset="0"/>
                <a:cs typeface="Arial" panose="020B0604020202020204" pitchFamily="34" charset="0"/>
              </a:rPr>
              <a:t>Copyright © </a:t>
            </a:r>
            <a:r>
              <a:rPr lang="en-GB" sz="900" dirty="0" smtClean="0">
                <a:solidFill>
                  <a:prstClr val="black"/>
                </a:solidFill>
                <a:latin typeface="Arial" panose="020B0604020202020204" pitchFamily="34" charset="0"/>
                <a:cs typeface="Arial" panose="020B0604020202020204" pitchFamily="34" charset="0"/>
              </a:rPr>
              <a:t>2023 </a:t>
            </a:r>
            <a:r>
              <a:rPr lang="en-GB" sz="900" dirty="0">
                <a:solidFill>
                  <a:prstClr val="black"/>
                </a:solidFill>
                <a:latin typeface="Arial" panose="020B0604020202020204" pitchFamily="34" charset="0"/>
                <a:cs typeface="Arial" panose="020B0604020202020204" pitchFamily="34" charset="0"/>
              </a:rPr>
              <a:t>University of Essex. Created by UK Data Archive, UK Data Service.</a:t>
            </a:r>
          </a:p>
        </p:txBody>
      </p:sp>
    </p:spTree>
    <p:extLst>
      <p:ext uri="{BB962C8B-B14F-4D97-AF65-F5344CB8AC3E}">
        <p14:creationId xmlns:p14="http://schemas.microsoft.com/office/powerpoint/2010/main" val="2245613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smtClean="0"/>
              <a:t>Cont..Documenting</a:t>
            </a:r>
            <a:r>
              <a:rPr lang="en-GB" sz="4000" dirty="0" smtClean="0"/>
              <a:t> your data</a:t>
            </a:r>
            <a:endParaRPr lang="en-GB" sz="4000" dirty="0"/>
          </a:p>
        </p:txBody>
      </p:sp>
      <p:graphicFrame>
        <p:nvGraphicFramePr>
          <p:cNvPr id="4" name="Content Placeholder 3" descr="&quot;&quot;"/>
          <p:cNvGraphicFramePr>
            <a:graphicFrameLocks noGrp="1"/>
          </p:cNvGraphicFramePr>
          <p:nvPr>
            <p:ph idx="1"/>
            <p:extLst>
              <p:ext uri="{D42A27DB-BD31-4B8C-83A1-F6EECF244321}">
                <p14:modId xmlns:p14="http://schemas.microsoft.com/office/powerpoint/2010/main" val="1687550617"/>
              </p:ext>
            </p:extLst>
          </p:nvPr>
        </p:nvGraphicFramePr>
        <p:xfrm>
          <a:off x="557428" y="2230891"/>
          <a:ext cx="10528663" cy="285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1013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What (exactly) to include as documentation?</a:t>
            </a:r>
            <a:endParaRPr lang="en-GB" sz="4000" dirty="0"/>
          </a:p>
        </p:txBody>
      </p:sp>
      <p:sp>
        <p:nvSpPr>
          <p:cNvPr id="3" name="Content Placeholder 2"/>
          <p:cNvSpPr>
            <a:spLocks noGrp="1"/>
          </p:cNvSpPr>
          <p:nvPr>
            <p:ph idx="1"/>
          </p:nvPr>
        </p:nvSpPr>
        <p:spPr>
          <a:xfrm>
            <a:off x="826718" y="1643459"/>
            <a:ext cx="9212107" cy="4718151"/>
          </a:xfrm>
        </p:spPr>
        <p:txBody>
          <a:bodyPr>
            <a:normAutofit lnSpcReduction="10000"/>
          </a:bodyPr>
          <a:lstStyle/>
          <a:p>
            <a:pPr marL="285750" indent="-285750"/>
            <a:r>
              <a:rPr lang="en-GB" sz="2400" dirty="0"/>
              <a:t>Data collection methodology and processes: sampling, sample size, fieldwork protocol, experiment protocol, interviewer </a:t>
            </a:r>
            <a:r>
              <a:rPr lang="en-GB" sz="2400" dirty="0" smtClean="0"/>
              <a:t>instructions.</a:t>
            </a:r>
            <a:endParaRPr lang="en-GB" sz="2400" dirty="0"/>
          </a:p>
          <a:p>
            <a:pPr marL="285750" indent="-285750"/>
            <a:r>
              <a:rPr lang="en-GB" sz="2400" dirty="0"/>
              <a:t>Codebook, user guide (for quantitative data</a:t>
            </a:r>
            <a:r>
              <a:rPr lang="en-GB" sz="2400" dirty="0" smtClean="0"/>
              <a:t>).</a:t>
            </a:r>
            <a:endParaRPr lang="en-GB" sz="2400" dirty="0"/>
          </a:p>
          <a:p>
            <a:pPr marL="285750" indent="-285750"/>
            <a:r>
              <a:rPr lang="en-GB" sz="2400" dirty="0"/>
              <a:t>Information sheet, consent form (blank versions</a:t>
            </a:r>
            <a:r>
              <a:rPr lang="en-GB" sz="2400" dirty="0" smtClean="0"/>
              <a:t>).</a:t>
            </a:r>
            <a:endParaRPr lang="en-GB" sz="2400" dirty="0"/>
          </a:p>
          <a:p>
            <a:pPr marL="285750" indent="-285750"/>
            <a:r>
              <a:rPr lang="en-GB" sz="2400" dirty="0"/>
              <a:t>Questionnaires, show cards, topic </a:t>
            </a:r>
            <a:r>
              <a:rPr lang="en-GB" sz="2400" dirty="0" smtClean="0"/>
              <a:t>guides.</a:t>
            </a:r>
            <a:endParaRPr lang="en-GB" sz="2400" dirty="0"/>
          </a:p>
          <a:p>
            <a:pPr marL="285750" indent="-285750"/>
            <a:r>
              <a:rPr lang="en-GB" sz="2400" dirty="0"/>
              <a:t>Transcripts: header with context information: data and place of interview, interviewer, interviewee details (in line with consent form) etc. </a:t>
            </a:r>
          </a:p>
          <a:p>
            <a:pPr marL="285750" indent="-285750"/>
            <a:r>
              <a:rPr lang="en-GB" sz="2400" dirty="0"/>
              <a:t>Data list: overview of key information about each interview, a map of the data collection (for qualitative data</a:t>
            </a:r>
            <a:r>
              <a:rPr lang="en-GB" sz="2400" dirty="0" smtClean="0"/>
              <a:t>).</a:t>
            </a:r>
            <a:endParaRPr lang="en-GB" sz="2400" dirty="0"/>
          </a:p>
          <a:p>
            <a:pPr marL="285750" indent="-285750"/>
            <a:r>
              <a:rPr lang="en-GB" sz="2400" dirty="0"/>
              <a:t>Links to reports and publications (preferably DOIs where possible</a:t>
            </a:r>
            <a:r>
              <a:rPr lang="en-GB" sz="2400" dirty="0" smtClean="0"/>
              <a:t>).</a:t>
            </a:r>
            <a:endParaRPr lang="en-GB" sz="2400" dirty="0"/>
          </a:p>
          <a:p>
            <a:endParaRPr lang="en-GB" dirty="0"/>
          </a:p>
        </p:txBody>
      </p:sp>
    </p:spTree>
    <p:extLst>
      <p:ext uri="{BB962C8B-B14F-4D97-AF65-F5344CB8AC3E}">
        <p14:creationId xmlns:p14="http://schemas.microsoft.com/office/powerpoint/2010/main" val="2546351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Data-level documentation</a:t>
            </a:r>
            <a:endParaRPr lang="en-GB" sz="4000" dirty="0"/>
          </a:p>
        </p:txBody>
      </p:sp>
      <p:sp>
        <p:nvSpPr>
          <p:cNvPr id="3" name="Content Placeholder 2"/>
          <p:cNvSpPr>
            <a:spLocks noGrp="1"/>
          </p:cNvSpPr>
          <p:nvPr>
            <p:ph idx="1"/>
          </p:nvPr>
        </p:nvSpPr>
        <p:spPr>
          <a:xfrm>
            <a:off x="676405" y="1628801"/>
            <a:ext cx="9328715" cy="4449837"/>
          </a:xfrm>
        </p:spPr>
        <p:txBody>
          <a:bodyPr>
            <a:normAutofit/>
          </a:bodyPr>
          <a:lstStyle/>
          <a:p>
            <a:pPr marL="285750" indent="-285750"/>
            <a:r>
              <a:rPr lang="en-GB" sz="2400" dirty="0"/>
              <a:t>All structured, tabular data should have adequate variable names, variable and value labels</a:t>
            </a:r>
          </a:p>
          <a:p>
            <a:pPr marL="285750" indent="-285750"/>
            <a:r>
              <a:rPr lang="en-GB" sz="2400" dirty="0"/>
              <a:t>Variable names might include:</a:t>
            </a:r>
          </a:p>
          <a:p>
            <a:pPr marL="914400" lvl="1"/>
            <a:r>
              <a:rPr lang="en-GB" sz="2400" dirty="0"/>
              <a:t>Question number system matching questions in the questionnaire used e.g. Q1a, Q1b, Q2, </a:t>
            </a:r>
            <a:r>
              <a:rPr lang="en-GB" sz="2400" dirty="0" smtClean="0"/>
              <a:t>Q3b.</a:t>
            </a:r>
            <a:endParaRPr lang="en-GB" sz="2400" dirty="0"/>
          </a:p>
          <a:p>
            <a:pPr marL="914400" lvl="1"/>
            <a:r>
              <a:rPr lang="en-GB" sz="2400" dirty="0"/>
              <a:t>Numerical order system e.g. V1, V2, </a:t>
            </a:r>
            <a:r>
              <a:rPr lang="en-GB" sz="2400" dirty="0" smtClean="0"/>
              <a:t>V3.</a:t>
            </a:r>
            <a:endParaRPr lang="en-GB" sz="2400" dirty="0"/>
          </a:p>
          <a:p>
            <a:pPr marL="914400" lvl="1"/>
            <a:r>
              <a:rPr lang="en-GB" sz="2400" dirty="0"/>
              <a:t>Meaningful abbreviations or combinations of abbreviations referring to meaning of the variable e.g. ‘</a:t>
            </a:r>
            <a:r>
              <a:rPr lang="en-GB" sz="2400" dirty="0" err="1"/>
              <a:t>oz</a:t>
            </a:r>
            <a:r>
              <a:rPr lang="en-GB" sz="2400" dirty="0"/>
              <a:t>%=percentage ozone’, ‘GOR=Government Office Region’, ‘</a:t>
            </a:r>
            <a:r>
              <a:rPr lang="en-GB" sz="2400" dirty="0" err="1"/>
              <a:t>moocc</a:t>
            </a:r>
            <a:r>
              <a:rPr lang="en-GB" sz="2400" dirty="0"/>
              <a:t>=mother occupation</a:t>
            </a:r>
            <a:r>
              <a:rPr lang="en-GB" sz="2400" dirty="0" smtClean="0"/>
              <a:t>’. </a:t>
            </a:r>
            <a:endParaRPr lang="en-GB" sz="2400" dirty="0"/>
          </a:p>
          <a:p>
            <a:pPr marL="914400" lvl="1"/>
            <a:r>
              <a:rPr lang="en-GB" sz="2400" dirty="0"/>
              <a:t>For interoperability across platforms, variable names should not be longer than 8 characters and without </a:t>
            </a:r>
            <a:r>
              <a:rPr lang="en-GB" sz="2400" dirty="0" smtClean="0"/>
              <a:t>spaces.</a:t>
            </a:r>
            <a:endParaRPr lang="en-GB" sz="2400" dirty="0"/>
          </a:p>
        </p:txBody>
      </p:sp>
    </p:spTree>
    <p:extLst>
      <p:ext uri="{BB962C8B-B14F-4D97-AF65-F5344CB8AC3E}">
        <p14:creationId xmlns:p14="http://schemas.microsoft.com/office/powerpoint/2010/main" val="825430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Data-level documentation continued</a:t>
            </a:r>
            <a:endParaRPr lang="en-GB" sz="4000" dirty="0"/>
          </a:p>
        </p:txBody>
      </p:sp>
      <p:sp>
        <p:nvSpPr>
          <p:cNvPr id="3" name="Content Placeholder 2"/>
          <p:cNvSpPr>
            <a:spLocks noGrp="1"/>
          </p:cNvSpPr>
          <p:nvPr>
            <p:ph idx="1"/>
          </p:nvPr>
        </p:nvSpPr>
        <p:spPr>
          <a:xfrm>
            <a:off x="663879" y="1268760"/>
            <a:ext cx="11197195" cy="5141168"/>
          </a:xfrm>
        </p:spPr>
        <p:txBody>
          <a:bodyPr>
            <a:noAutofit/>
          </a:bodyPr>
          <a:lstStyle/>
          <a:p>
            <a:pPr marL="0" indent="0">
              <a:buNone/>
            </a:pPr>
            <a:r>
              <a:rPr lang="en-GB" sz="1800" dirty="0" smtClean="0"/>
              <a:t>Similar principles for variable labels:</a:t>
            </a:r>
          </a:p>
          <a:p>
            <a:pPr marL="285750" indent="-285750"/>
            <a:r>
              <a:rPr lang="en-GB" sz="1800" dirty="0" smtClean="0"/>
              <a:t>Be brief and concise, maximum 80 characters.</a:t>
            </a:r>
          </a:p>
          <a:p>
            <a:pPr marL="285750" indent="-285750"/>
            <a:r>
              <a:rPr lang="en-GB" sz="1800" dirty="0" smtClean="0"/>
              <a:t>Include unit of measurement where appropriate.</a:t>
            </a:r>
          </a:p>
          <a:p>
            <a:pPr marL="285750" indent="-285750"/>
            <a:r>
              <a:rPr lang="en-GB" sz="1800" dirty="0" smtClean="0"/>
              <a:t>Reference the question number of a survey or questionnaire:</a:t>
            </a:r>
          </a:p>
          <a:p>
            <a:pPr marL="0" indent="0">
              <a:buNone/>
            </a:pPr>
            <a:r>
              <a:rPr lang="en-GB" sz="1800" dirty="0" smtClean="0"/>
              <a:t>	e.g. variable ‘q11hexw’ with label ‘Q11b: hours spent taking physical </a:t>
            </a:r>
          </a:p>
          <a:p>
            <a:pPr marL="0" indent="0">
              <a:buNone/>
            </a:pPr>
            <a:r>
              <a:rPr lang="en-GB" sz="1800" dirty="0"/>
              <a:t> </a:t>
            </a:r>
            <a:r>
              <a:rPr lang="en-GB" sz="1800" dirty="0" smtClean="0"/>
              <a:t>                    exercise in a typical week’ – the label gives the unit of measurement and a </a:t>
            </a:r>
          </a:p>
          <a:p>
            <a:pPr marL="0" indent="0">
              <a:buNone/>
            </a:pPr>
            <a:r>
              <a:rPr lang="en-GB" sz="1800" dirty="0"/>
              <a:t> </a:t>
            </a:r>
            <a:r>
              <a:rPr lang="en-GB" sz="1800" dirty="0" smtClean="0"/>
              <a:t>                    reference to the questions number (Q11b).</a:t>
            </a:r>
          </a:p>
          <a:p>
            <a:pPr marL="285750" indent="-285750"/>
            <a:r>
              <a:rPr lang="en-GB" sz="1800" dirty="0" smtClean="0"/>
              <a:t>Coding or classification schemes used, with a bibliographic reference</a:t>
            </a:r>
          </a:p>
          <a:p>
            <a:pPr marL="0" indent="0">
              <a:buNone/>
            </a:pPr>
            <a:r>
              <a:rPr lang="en-GB" sz="1800" dirty="0" smtClean="0"/>
              <a:t>	e.g. Standard Occupational Classification 2000; ISO 3166 alpha-2 </a:t>
            </a:r>
          </a:p>
          <a:p>
            <a:pPr marL="0" indent="0">
              <a:buNone/>
            </a:pPr>
            <a:r>
              <a:rPr lang="en-GB" sz="1800" dirty="0"/>
              <a:t> </a:t>
            </a:r>
            <a:r>
              <a:rPr lang="en-GB" sz="1800" dirty="0" smtClean="0"/>
              <a:t>                   country codes.</a:t>
            </a:r>
            <a:endParaRPr lang="en-GB" sz="1800" dirty="0"/>
          </a:p>
          <a:p>
            <a:pPr marL="0" indent="0">
              <a:buNone/>
            </a:pPr>
            <a:r>
              <a:rPr lang="en-GB" sz="1800" dirty="0" smtClean="0"/>
              <a:t>For value labels:</a:t>
            </a:r>
          </a:p>
          <a:p>
            <a:pPr marL="285750" indent="-285750"/>
            <a:r>
              <a:rPr lang="en-GB" sz="1800" dirty="0" smtClean="0"/>
              <a:t>Codes </a:t>
            </a:r>
            <a:r>
              <a:rPr lang="en-GB" sz="1800" dirty="0"/>
              <a:t>of, and reasons for, missing </a:t>
            </a:r>
            <a:r>
              <a:rPr lang="en-GB" sz="1800" dirty="0" smtClean="0"/>
              <a:t>data. </a:t>
            </a:r>
          </a:p>
          <a:p>
            <a:pPr marL="285750" indent="-285750"/>
            <a:r>
              <a:rPr lang="en-GB" sz="1800" dirty="0" smtClean="0"/>
              <a:t>Avoid </a:t>
            </a:r>
            <a:r>
              <a:rPr lang="en-GB" sz="1800" dirty="0"/>
              <a:t>blanks, system missing or ‘0’ </a:t>
            </a:r>
            <a:r>
              <a:rPr lang="en-GB" sz="1800" dirty="0" smtClean="0"/>
              <a:t>values e.g</a:t>
            </a:r>
            <a:r>
              <a:rPr lang="en-GB" sz="1800" dirty="0"/>
              <a:t>. ’99= not recorded’, ‘98= not provided (no answer)’, ‘97=not applicable(skipped)’, ’96= not known’, </a:t>
            </a:r>
            <a:r>
              <a:rPr lang="en-GB" sz="1800" dirty="0" smtClean="0"/>
              <a:t>’95=error’.</a:t>
            </a:r>
          </a:p>
        </p:txBody>
      </p:sp>
    </p:spTree>
    <p:extLst>
      <p:ext uri="{BB962C8B-B14F-4D97-AF65-F5344CB8AC3E}">
        <p14:creationId xmlns:p14="http://schemas.microsoft.com/office/powerpoint/2010/main" val="3314519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Study-level documentation: User guide</a:t>
            </a:r>
            <a:endParaRPr lang="en-GB" sz="4000" dirty="0"/>
          </a:p>
        </p:txBody>
      </p:sp>
      <p:sp>
        <p:nvSpPr>
          <p:cNvPr id="3" name="Content Placeholder 2"/>
          <p:cNvSpPr>
            <a:spLocks noGrp="1"/>
          </p:cNvSpPr>
          <p:nvPr>
            <p:ph idx="1"/>
          </p:nvPr>
        </p:nvSpPr>
        <p:spPr/>
        <p:txBody>
          <a:bodyPr>
            <a:normAutofit/>
          </a:bodyPr>
          <a:lstStyle/>
          <a:p>
            <a:r>
              <a:rPr lang="en-GB" sz="2400" dirty="0" smtClean="0"/>
              <a:t>A user guide should contain variety of documents that provide context and provenance information.</a:t>
            </a:r>
          </a:p>
          <a:p>
            <a:r>
              <a:rPr lang="en-GB" sz="2400" dirty="0" smtClean="0"/>
              <a:t>Examples: interview schedule, methodology, study findings, consent procedures, transcription notes, codebook etc. </a:t>
            </a:r>
          </a:p>
          <a:p>
            <a:r>
              <a:rPr lang="en-GB" sz="2400" dirty="0" smtClean="0">
                <a:hlinkClick r:id="rId2"/>
              </a:rPr>
              <a:t>User guide</a:t>
            </a:r>
            <a:r>
              <a:rPr lang="en-GB" sz="2400" dirty="0" smtClean="0"/>
              <a:t> for </a:t>
            </a:r>
            <a:r>
              <a:rPr lang="en-GB" sz="2400" i="1" dirty="0" smtClean="0"/>
              <a:t>Mort</a:t>
            </a:r>
            <a:r>
              <a:rPr lang="en-GB" sz="2400" i="1" dirty="0"/>
              <a:t>, M. (2006). Health and Social Consequences of the Foot and Mouth Disease Epidemic in North Cumbria, 2001-2003. [data collection]. UK Data Service. SN: </a:t>
            </a:r>
            <a:r>
              <a:rPr lang="en-GB" sz="2400" i="1" dirty="0" smtClean="0"/>
              <a:t>5407</a:t>
            </a:r>
            <a:r>
              <a:rPr lang="en-GB" sz="2400" dirty="0" smtClean="0"/>
              <a:t> </a:t>
            </a:r>
            <a:r>
              <a:rPr lang="en-GB" sz="2400" dirty="0">
                <a:hlinkClick r:id="rId3"/>
              </a:rPr>
              <a:t>http://</a:t>
            </a:r>
            <a:r>
              <a:rPr lang="en-GB" sz="2400" dirty="0" smtClean="0">
                <a:hlinkClick r:id="rId3"/>
              </a:rPr>
              <a:t>doi.org/10.5255/UKDA-SN-5407-1</a:t>
            </a:r>
            <a:endParaRPr lang="en-GB" sz="2400" dirty="0" smtClean="0"/>
          </a:p>
          <a:p>
            <a:pPr marL="0" indent="0">
              <a:buNone/>
            </a:pPr>
            <a:endParaRPr lang="en-GB" sz="3600" dirty="0"/>
          </a:p>
          <a:p>
            <a:pPr marL="0" indent="0">
              <a:buNone/>
            </a:pPr>
            <a:r>
              <a:rPr lang="en-GB" sz="2400" dirty="0" smtClean="0"/>
              <a:t>For more information and best practice guidance on data documentation, see </a:t>
            </a:r>
            <a:r>
              <a:rPr lang="en-GB" sz="2400" dirty="0" smtClean="0">
                <a:hlinkClick r:id="rId4"/>
              </a:rPr>
              <a:t>here</a:t>
            </a:r>
            <a:r>
              <a:rPr lang="en-GB" sz="2400" dirty="0" smtClean="0"/>
              <a:t>. </a:t>
            </a:r>
          </a:p>
          <a:p>
            <a:endParaRPr lang="en-GB" dirty="0"/>
          </a:p>
        </p:txBody>
      </p:sp>
    </p:spTree>
    <p:extLst>
      <p:ext uri="{BB962C8B-B14F-4D97-AF65-F5344CB8AC3E}">
        <p14:creationId xmlns:p14="http://schemas.microsoft.com/office/powerpoint/2010/main" val="65265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Study-level documentation: Data list</a:t>
            </a:r>
            <a:endParaRPr lang="en-GB" dirty="0"/>
          </a:p>
        </p:txBody>
      </p:sp>
      <p:sp>
        <p:nvSpPr>
          <p:cNvPr id="3" name="Content Placeholder 2"/>
          <p:cNvSpPr>
            <a:spLocks noGrp="1"/>
          </p:cNvSpPr>
          <p:nvPr>
            <p:ph idx="1"/>
          </p:nvPr>
        </p:nvSpPr>
        <p:spPr>
          <a:xfrm>
            <a:off x="568960" y="1403648"/>
            <a:ext cx="10972800" cy="5141168"/>
          </a:xfrm>
        </p:spPr>
        <p:txBody>
          <a:bodyPr>
            <a:normAutofit/>
          </a:bodyPr>
          <a:lstStyle/>
          <a:p>
            <a:r>
              <a:rPr lang="en-GB" sz="2400" dirty="0"/>
              <a:t>For qualitative data collections, such as interview or image collections, an important piece of data documentation is the data list, which accompanies the data collection in our catalogue.</a:t>
            </a:r>
          </a:p>
        </p:txBody>
      </p:sp>
      <p:graphicFrame>
        <p:nvGraphicFramePr>
          <p:cNvPr id="4" name="Table 3" descr="&quot;&quot;"/>
          <p:cNvGraphicFramePr>
            <a:graphicFrameLocks noGrp="1"/>
          </p:cNvGraphicFramePr>
          <p:nvPr>
            <p:extLst>
              <p:ext uri="{D42A27DB-BD31-4B8C-83A1-F6EECF244321}">
                <p14:modId xmlns:p14="http://schemas.microsoft.com/office/powerpoint/2010/main" val="3734413380"/>
              </p:ext>
            </p:extLst>
          </p:nvPr>
        </p:nvGraphicFramePr>
        <p:xfrm>
          <a:off x="724343" y="2579788"/>
          <a:ext cx="10194834" cy="4011367"/>
        </p:xfrm>
        <a:graphic>
          <a:graphicData uri="http://schemas.openxmlformats.org/drawingml/2006/table">
            <a:tbl>
              <a:tblPr firstRow="1" bandRow="1">
                <a:tableStyleId>{5C22544A-7EE6-4342-B048-85BDC9FD1C3A}</a:tableStyleId>
              </a:tblPr>
              <a:tblGrid>
                <a:gridCol w="5097417">
                  <a:extLst>
                    <a:ext uri="{9D8B030D-6E8A-4147-A177-3AD203B41FA5}">
                      <a16:colId xmlns:a16="http://schemas.microsoft.com/office/drawing/2014/main" val="1922419418"/>
                    </a:ext>
                  </a:extLst>
                </a:gridCol>
                <a:gridCol w="5097417">
                  <a:extLst>
                    <a:ext uri="{9D8B030D-6E8A-4147-A177-3AD203B41FA5}">
                      <a16:colId xmlns:a16="http://schemas.microsoft.com/office/drawing/2014/main" val="323991745"/>
                    </a:ext>
                  </a:extLst>
                </a:gridCol>
              </a:tblGrid>
              <a:tr h="2151464">
                <a:tc>
                  <a:txBody>
                    <a:bodyPr/>
                    <a:lstStyle/>
                    <a:p>
                      <a:r>
                        <a:rPr lang="en-GB" dirty="0" smtClean="0"/>
                        <a:t>What</a:t>
                      </a:r>
                      <a:r>
                        <a:rPr lang="en-GB" baseline="0" dirty="0" smtClean="0"/>
                        <a:t> is it?</a:t>
                      </a:r>
                      <a:endParaRPr lang="en-GB" dirty="0"/>
                    </a:p>
                  </a:txBody>
                  <a:tcPr/>
                </a:tc>
                <a:tc>
                  <a:txBody>
                    <a:bodyPr/>
                    <a:lstStyle/>
                    <a:p>
                      <a:pPr marL="285750" indent="-285750">
                        <a:buFont typeface="Arial" panose="020B0604020202020204" pitchFamily="34" charset="0"/>
                        <a:buChar char="•"/>
                      </a:pPr>
                      <a:r>
                        <a:rPr lang="en-GB" dirty="0" smtClean="0"/>
                        <a:t>provides information for users that enables them to easily identify and locate relevant transcripts or items within a data collection.</a:t>
                      </a:r>
                    </a:p>
                    <a:p>
                      <a:pPr marL="285750" indent="-285750">
                        <a:buFont typeface="Arial" panose="020B0604020202020204" pitchFamily="34" charset="0"/>
                        <a:buChar char="•"/>
                      </a:pPr>
                      <a:r>
                        <a:rPr lang="en-GB" dirty="0" smtClean="0"/>
                        <a:t>provides key biographical characteristics and features of interviewees, plus details for the interview.</a:t>
                      </a:r>
                      <a:endParaRPr lang="en-GB" dirty="0"/>
                    </a:p>
                  </a:txBody>
                  <a:tcPr/>
                </a:tc>
                <a:extLst>
                  <a:ext uri="{0D108BD9-81ED-4DB2-BD59-A6C34878D82A}">
                    <a16:rowId xmlns:a16="http://schemas.microsoft.com/office/drawing/2014/main" val="809753644"/>
                  </a:ext>
                </a:extLst>
              </a:tr>
              <a:tr h="671183">
                <a:tc>
                  <a:txBody>
                    <a:bodyPr/>
                    <a:lstStyle/>
                    <a:p>
                      <a:r>
                        <a:rPr lang="en-GB" dirty="0" smtClean="0"/>
                        <a:t>What it should contain?</a:t>
                      </a:r>
                      <a:endParaRPr lang="en-GB" dirty="0"/>
                    </a:p>
                  </a:txBody>
                  <a:tcPr/>
                </a:tc>
                <a:tc>
                  <a:txBody>
                    <a:bodyPr/>
                    <a:lstStyle/>
                    <a:p>
                      <a:r>
                        <a:rPr lang="en-GB" dirty="0" smtClean="0"/>
                        <a:t>interview ID,</a:t>
                      </a:r>
                      <a:r>
                        <a:rPr lang="en-GB" baseline="0" dirty="0" smtClean="0"/>
                        <a:t> </a:t>
                      </a:r>
                      <a:r>
                        <a:rPr lang="en-GB" dirty="0" smtClean="0"/>
                        <a:t>age,</a:t>
                      </a:r>
                      <a:r>
                        <a:rPr lang="en-GB" baseline="0" dirty="0" smtClean="0"/>
                        <a:t> </a:t>
                      </a:r>
                      <a:r>
                        <a:rPr lang="en-GB" dirty="0" smtClean="0"/>
                        <a:t>gender</a:t>
                      </a:r>
                      <a:r>
                        <a:rPr lang="en-GB" baseline="0" dirty="0" smtClean="0"/>
                        <a:t>, </a:t>
                      </a:r>
                      <a:r>
                        <a:rPr lang="en-GB" dirty="0" smtClean="0"/>
                        <a:t>occupation, organisation,</a:t>
                      </a:r>
                      <a:r>
                        <a:rPr lang="en-GB" baseline="0" dirty="0" smtClean="0"/>
                        <a:t> </a:t>
                      </a:r>
                      <a:r>
                        <a:rPr lang="en-GB" dirty="0" smtClean="0"/>
                        <a:t>location,</a:t>
                      </a:r>
                      <a:r>
                        <a:rPr lang="en-GB" baseline="0" dirty="0" smtClean="0"/>
                        <a:t> </a:t>
                      </a:r>
                      <a:r>
                        <a:rPr lang="en-GB" dirty="0" smtClean="0"/>
                        <a:t>place of interview,</a:t>
                      </a:r>
                      <a:r>
                        <a:rPr lang="en-GB" baseline="0" dirty="0" smtClean="0"/>
                        <a:t> </a:t>
                      </a:r>
                      <a:r>
                        <a:rPr lang="en-GB" dirty="0" smtClean="0"/>
                        <a:t>date of interview,</a:t>
                      </a:r>
                      <a:r>
                        <a:rPr lang="en-GB" baseline="0" dirty="0" smtClean="0"/>
                        <a:t> </a:t>
                      </a:r>
                      <a:r>
                        <a:rPr lang="en-GB" dirty="0" smtClean="0"/>
                        <a:t>transcript file name,</a:t>
                      </a:r>
                      <a:r>
                        <a:rPr lang="en-GB" baseline="0" dirty="0" smtClean="0"/>
                        <a:t> </a:t>
                      </a:r>
                      <a:r>
                        <a:rPr lang="en-GB" dirty="0" smtClean="0"/>
                        <a:t>recording file name.</a:t>
                      </a:r>
                      <a:endParaRPr lang="en-GB" dirty="0"/>
                    </a:p>
                  </a:txBody>
                  <a:tcPr/>
                </a:tc>
                <a:extLst>
                  <a:ext uri="{0D108BD9-81ED-4DB2-BD59-A6C34878D82A}">
                    <a16:rowId xmlns:a16="http://schemas.microsoft.com/office/drawing/2014/main" val="3541842967"/>
                  </a:ext>
                </a:extLst>
              </a:tr>
              <a:tr h="671183">
                <a:tc>
                  <a:txBody>
                    <a:bodyPr/>
                    <a:lstStyle/>
                    <a:p>
                      <a:r>
                        <a:rPr lang="en-GB" dirty="0" smtClean="0"/>
                        <a:t>Is</a:t>
                      </a:r>
                      <a:r>
                        <a:rPr lang="en-GB" baseline="0" dirty="0" smtClean="0"/>
                        <a:t> there a template I can use?</a:t>
                      </a:r>
                      <a:endParaRPr lang="en-GB" dirty="0"/>
                    </a:p>
                  </a:txBody>
                  <a:tcPr/>
                </a:tc>
                <a:tc>
                  <a:txBody>
                    <a:bodyPr/>
                    <a:lstStyle/>
                    <a:p>
                      <a:r>
                        <a:rPr lang="en-GB" dirty="0" smtClean="0"/>
                        <a:t>Yes,</a:t>
                      </a:r>
                      <a:r>
                        <a:rPr lang="en-GB" baseline="0" dirty="0" smtClean="0"/>
                        <a:t> you can find it </a:t>
                      </a:r>
                      <a:r>
                        <a:rPr lang="en-GB" baseline="0" dirty="0" smtClean="0">
                          <a:hlinkClick r:id="rId2"/>
                        </a:rPr>
                        <a:t>here</a:t>
                      </a:r>
                      <a:r>
                        <a:rPr lang="en-GB" baseline="0" dirty="0" smtClean="0"/>
                        <a:t>. </a:t>
                      </a:r>
                      <a:endParaRPr lang="en-GB" dirty="0"/>
                    </a:p>
                  </a:txBody>
                  <a:tcPr/>
                </a:tc>
                <a:extLst>
                  <a:ext uri="{0D108BD9-81ED-4DB2-BD59-A6C34878D82A}">
                    <a16:rowId xmlns:a16="http://schemas.microsoft.com/office/drawing/2014/main" val="1270691941"/>
                  </a:ext>
                </a:extLst>
              </a:tr>
            </a:tbl>
          </a:graphicData>
        </a:graphic>
      </p:graphicFrame>
    </p:spTree>
    <p:extLst>
      <p:ext uri="{BB962C8B-B14F-4D97-AF65-F5344CB8AC3E}">
        <p14:creationId xmlns:p14="http://schemas.microsoft.com/office/powerpoint/2010/main" val="2445128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In practice: </a:t>
            </a:r>
            <a:r>
              <a:rPr lang="en-GB" sz="4000" dirty="0"/>
              <a:t>d</a:t>
            </a:r>
            <a:r>
              <a:rPr lang="en-GB" sz="4000" dirty="0" smtClean="0"/>
              <a:t>ata list</a:t>
            </a:r>
            <a:endParaRPr lang="en-GB" sz="4000" dirty="0"/>
          </a:p>
        </p:txBody>
      </p:sp>
      <p:pic>
        <p:nvPicPr>
          <p:cNvPr id="4" name="Picture 3" descr="&quot;&quot;"/>
          <p:cNvPicPr>
            <a:picLocks noChangeAspect="1"/>
          </p:cNvPicPr>
          <p:nvPr/>
        </p:nvPicPr>
        <p:blipFill>
          <a:blip r:embed="rId2"/>
          <a:stretch>
            <a:fillRect/>
          </a:stretch>
        </p:blipFill>
        <p:spPr>
          <a:xfrm>
            <a:off x="939451" y="1403648"/>
            <a:ext cx="8753189" cy="4459799"/>
          </a:xfrm>
          <a:prstGeom prst="rect">
            <a:avLst/>
          </a:prstGeom>
        </p:spPr>
      </p:pic>
    </p:spTree>
    <p:extLst>
      <p:ext uri="{BB962C8B-B14F-4D97-AF65-F5344CB8AC3E}">
        <p14:creationId xmlns:p14="http://schemas.microsoft.com/office/powerpoint/2010/main" val="3642903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Transcription</a:t>
            </a:r>
            <a:endParaRPr lang="en-GB" sz="4000" dirty="0"/>
          </a:p>
        </p:txBody>
      </p:sp>
      <p:sp>
        <p:nvSpPr>
          <p:cNvPr id="3" name="Content Placeholder 2"/>
          <p:cNvSpPr>
            <a:spLocks noGrp="1"/>
          </p:cNvSpPr>
          <p:nvPr>
            <p:ph idx="1"/>
          </p:nvPr>
        </p:nvSpPr>
        <p:spPr/>
        <p:txBody>
          <a:bodyPr>
            <a:normAutofit/>
          </a:bodyPr>
          <a:lstStyle/>
          <a:p>
            <a:pPr marL="0" indent="0">
              <a:buNone/>
            </a:pPr>
            <a:r>
              <a:rPr lang="en-GB" sz="2400" dirty="0" smtClean="0"/>
              <a:t>It is important </a:t>
            </a:r>
            <a:r>
              <a:rPr lang="en-GB" sz="2400" dirty="0"/>
              <a:t>to develop a standard transcription template for transcribers to follow, to ensure consistency across transcriptions. </a:t>
            </a:r>
          </a:p>
          <a:p>
            <a:pPr marL="0" indent="0">
              <a:buNone/>
            </a:pPr>
            <a:r>
              <a:rPr lang="en-GB" sz="2400" dirty="0" smtClean="0"/>
              <a:t>This is essential if data archiving is planned as well as to enable use of Computer </a:t>
            </a:r>
            <a:r>
              <a:rPr lang="en-GB" sz="2400" dirty="0"/>
              <a:t>Assisted Qualitative Data Analysis Software (CAQDAS</a:t>
            </a:r>
            <a:r>
              <a:rPr lang="en-GB" sz="2400" dirty="0" smtClean="0"/>
              <a:t>) to analyse the data. </a:t>
            </a:r>
          </a:p>
          <a:p>
            <a:pPr marL="0" indent="0">
              <a:buNone/>
            </a:pPr>
            <a:endParaRPr lang="en-GB" sz="2400" dirty="0"/>
          </a:p>
          <a:p>
            <a:pPr marL="0" indent="0">
              <a:buNone/>
            </a:pPr>
            <a:r>
              <a:rPr lang="en-GB" sz="2400" dirty="0" smtClean="0"/>
              <a:t>UK Data Service </a:t>
            </a:r>
            <a:r>
              <a:rPr lang="en-GB" sz="2400" dirty="0" smtClean="0">
                <a:hlinkClick r:id="rId2"/>
              </a:rPr>
              <a:t>transcription template</a:t>
            </a:r>
            <a:r>
              <a:rPr lang="en-GB" sz="2400" dirty="0" smtClean="0"/>
              <a:t>. </a:t>
            </a:r>
          </a:p>
          <a:p>
            <a:endParaRPr lang="en-GB" dirty="0"/>
          </a:p>
          <a:p>
            <a:endParaRPr lang="en-GB" dirty="0"/>
          </a:p>
          <a:p>
            <a:endParaRPr lang="en-GB" dirty="0"/>
          </a:p>
        </p:txBody>
      </p:sp>
    </p:spTree>
    <p:extLst>
      <p:ext uri="{BB962C8B-B14F-4D97-AF65-F5344CB8AC3E}">
        <p14:creationId xmlns:p14="http://schemas.microsoft.com/office/powerpoint/2010/main" val="4087264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Transcription continued</a:t>
            </a:r>
            <a:endParaRPr lang="en-GB" sz="4000" dirty="0"/>
          </a:p>
        </p:txBody>
      </p:sp>
      <p:sp>
        <p:nvSpPr>
          <p:cNvPr id="3" name="Content Placeholder 2"/>
          <p:cNvSpPr>
            <a:spLocks noGrp="1"/>
          </p:cNvSpPr>
          <p:nvPr>
            <p:ph idx="1"/>
          </p:nvPr>
        </p:nvSpPr>
        <p:spPr>
          <a:xfrm>
            <a:off x="623392" y="1340769"/>
            <a:ext cx="9381728" cy="5227835"/>
          </a:xfrm>
        </p:spPr>
        <p:txBody>
          <a:bodyPr>
            <a:normAutofit/>
          </a:bodyPr>
          <a:lstStyle/>
          <a:p>
            <a:pPr marL="0" indent="0">
              <a:buNone/>
            </a:pPr>
            <a:r>
              <a:rPr lang="en-GB" sz="2000" dirty="0" smtClean="0"/>
              <a:t>A good transcription (template)</a:t>
            </a:r>
            <a:r>
              <a:rPr lang="en-GB" sz="2000" dirty="0"/>
              <a:t> </a:t>
            </a:r>
            <a:r>
              <a:rPr lang="en-GB" sz="2000" dirty="0" smtClean="0"/>
              <a:t>should:</a:t>
            </a:r>
          </a:p>
          <a:p>
            <a:pPr marL="0" indent="0">
              <a:buNone/>
            </a:pPr>
            <a:endParaRPr lang="en-GB" sz="2000" dirty="0"/>
          </a:p>
          <a:p>
            <a:endParaRPr lang="en-GB" sz="2000" dirty="0"/>
          </a:p>
        </p:txBody>
      </p:sp>
      <p:graphicFrame>
        <p:nvGraphicFramePr>
          <p:cNvPr id="4" name="Table 3" descr="Transcription template."/>
          <p:cNvGraphicFramePr>
            <a:graphicFrameLocks noGrp="1"/>
          </p:cNvGraphicFramePr>
          <p:nvPr>
            <p:extLst>
              <p:ext uri="{D42A27DB-BD31-4B8C-83A1-F6EECF244321}">
                <p14:modId xmlns:p14="http://schemas.microsoft.com/office/powerpoint/2010/main" val="3550850873"/>
              </p:ext>
            </p:extLst>
          </p:nvPr>
        </p:nvGraphicFramePr>
        <p:xfrm>
          <a:off x="623391" y="1933485"/>
          <a:ext cx="10244905" cy="4358458"/>
        </p:xfrm>
        <a:graphic>
          <a:graphicData uri="http://schemas.openxmlformats.org/drawingml/2006/table">
            <a:tbl>
              <a:tblPr bandRow="1">
                <a:tableStyleId>{5C22544A-7EE6-4342-B048-85BDC9FD1C3A}</a:tableStyleId>
              </a:tblPr>
              <a:tblGrid>
                <a:gridCol w="10244905">
                  <a:extLst>
                    <a:ext uri="{9D8B030D-6E8A-4147-A177-3AD203B41FA5}">
                      <a16:colId xmlns:a16="http://schemas.microsoft.com/office/drawing/2014/main" val="3449910734"/>
                    </a:ext>
                  </a:extLst>
                </a:gridCol>
              </a:tblGrid>
              <a:tr h="639898">
                <a:tc>
                  <a:txBody>
                    <a:bodyPr/>
                    <a:lstStyle/>
                    <a:p>
                      <a:pPr marL="285750" indent="-285750">
                        <a:buFont typeface="Wingdings" panose="05000000000000000000" pitchFamily="2" charset="2"/>
                        <a:buChar char="ü"/>
                      </a:pPr>
                      <a:r>
                        <a:rPr lang="en-GB" sz="1600" dirty="0" smtClean="0"/>
                        <a:t>Possess a unique identifier.</a:t>
                      </a:r>
                    </a:p>
                    <a:p>
                      <a:endParaRPr lang="en-GB" sz="1600" dirty="0"/>
                    </a:p>
                  </a:txBody>
                  <a:tcPr/>
                </a:tc>
                <a:extLst>
                  <a:ext uri="{0D108BD9-81ED-4DB2-BD59-A6C34878D82A}">
                    <a16:rowId xmlns:a16="http://schemas.microsoft.com/office/drawing/2014/main" val="2076251870"/>
                  </a:ext>
                </a:extLst>
              </a:tr>
              <a:tr h="443955">
                <a:tc>
                  <a:txBody>
                    <a:bodyPr/>
                    <a:lstStyle/>
                    <a:p>
                      <a:pPr marL="285750" indent="-285750">
                        <a:buFont typeface="Wingdings" panose="05000000000000000000" pitchFamily="2" charset="2"/>
                        <a:buChar char="ü"/>
                      </a:pPr>
                      <a:r>
                        <a:rPr lang="en-GB" sz="1600" dirty="0" smtClean="0"/>
                        <a:t>Adopt a uniform layout throughout the research project.</a:t>
                      </a:r>
                    </a:p>
                    <a:p>
                      <a:endParaRPr lang="en-GB" sz="1600" dirty="0"/>
                    </a:p>
                  </a:txBody>
                  <a:tcPr/>
                </a:tc>
                <a:extLst>
                  <a:ext uri="{0D108BD9-81ED-4DB2-BD59-A6C34878D82A}">
                    <a16:rowId xmlns:a16="http://schemas.microsoft.com/office/drawing/2014/main" val="967083498"/>
                  </a:ext>
                </a:extLst>
              </a:tr>
              <a:tr h="538803">
                <a:tc>
                  <a:txBody>
                    <a:bodyPr/>
                    <a:lstStyle/>
                    <a:p>
                      <a:pPr marL="285750" indent="-285750">
                        <a:buFont typeface="Wingdings" panose="05000000000000000000" pitchFamily="2" charset="2"/>
                        <a:buChar char="ü"/>
                      </a:pPr>
                      <a:r>
                        <a:rPr lang="en-GB" sz="1600" dirty="0" smtClean="0"/>
                        <a:t>Make use of speaker tags (turn-taking).</a:t>
                      </a:r>
                    </a:p>
                    <a:p>
                      <a:endParaRPr lang="en-GB" sz="1600" dirty="0"/>
                    </a:p>
                  </a:txBody>
                  <a:tcPr/>
                </a:tc>
                <a:extLst>
                  <a:ext uri="{0D108BD9-81ED-4DB2-BD59-A6C34878D82A}">
                    <a16:rowId xmlns:a16="http://schemas.microsoft.com/office/drawing/2014/main" val="4230140959"/>
                  </a:ext>
                </a:extLst>
              </a:tr>
              <a:tr h="538803">
                <a:tc>
                  <a:txBody>
                    <a:bodyPr/>
                    <a:lstStyle/>
                    <a:p>
                      <a:pPr marL="285750" indent="-285750">
                        <a:buFont typeface="Wingdings" panose="05000000000000000000" pitchFamily="2" charset="2"/>
                        <a:buChar char="ü"/>
                      </a:pPr>
                      <a:r>
                        <a:rPr lang="en-GB" sz="1600" dirty="0" smtClean="0"/>
                        <a:t>Carry line breaks.</a:t>
                      </a:r>
                    </a:p>
                    <a:p>
                      <a:endParaRPr lang="en-GB" sz="1600" dirty="0"/>
                    </a:p>
                  </a:txBody>
                  <a:tcPr/>
                </a:tc>
                <a:extLst>
                  <a:ext uri="{0D108BD9-81ED-4DB2-BD59-A6C34878D82A}">
                    <a16:rowId xmlns:a16="http://schemas.microsoft.com/office/drawing/2014/main" val="2502481955"/>
                  </a:ext>
                </a:extLst>
              </a:tr>
              <a:tr h="538803">
                <a:tc>
                  <a:txBody>
                    <a:bodyPr/>
                    <a:lstStyle/>
                    <a:p>
                      <a:pPr marL="285750" indent="-285750">
                        <a:buFont typeface="Wingdings" panose="05000000000000000000" pitchFamily="2" charset="2"/>
                        <a:buChar char="ü"/>
                      </a:pPr>
                      <a:r>
                        <a:rPr lang="en-GB" sz="1600" dirty="0" smtClean="0"/>
                        <a:t>Be page numbered.</a:t>
                      </a:r>
                    </a:p>
                    <a:p>
                      <a:endParaRPr lang="en-GB" sz="1600" dirty="0"/>
                    </a:p>
                  </a:txBody>
                  <a:tcPr/>
                </a:tc>
                <a:extLst>
                  <a:ext uri="{0D108BD9-81ED-4DB2-BD59-A6C34878D82A}">
                    <a16:rowId xmlns:a16="http://schemas.microsoft.com/office/drawing/2014/main" val="3206965022"/>
                  </a:ext>
                </a:extLst>
              </a:tr>
              <a:tr h="538803">
                <a:tc>
                  <a:txBody>
                    <a:bodyPr/>
                    <a:lstStyle/>
                    <a:p>
                      <a:pPr marL="285750" indent="-285750">
                        <a:buFont typeface="Wingdings" panose="05000000000000000000" pitchFamily="2" charset="2"/>
                        <a:buChar char="ü"/>
                      </a:pPr>
                      <a:r>
                        <a:rPr lang="en-GB" sz="1600" dirty="0" smtClean="0"/>
                        <a:t>Include</a:t>
                      </a:r>
                      <a:r>
                        <a:rPr lang="en-GB" sz="1600" baseline="0" dirty="0" smtClean="0"/>
                        <a:t> a</a:t>
                      </a:r>
                      <a:r>
                        <a:rPr lang="en-GB" sz="1600" dirty="0" smtClean="0"/>
                        <a:t> header with brief details of the interview: data, place, interviewer name, interviewee details, etc. </a:t>
                      </a:r>
                    </a:p>
                    <a:p>
                      <a:endParaRPr lang="en-GB" sz="1600" dirty="0"/>
                    </a:p>
                  </a:txBody>
                  <a:tcPr/>
                </a:tc>
                <a:extLst>
                  <a:ext uri="{0D108BD9-81ED-4DB2-BD59-A6C34878D82A}">
                    <a16:rowId xmlns:a16="http://schemas.microsoft.com/office/drawing/2014/main" val="1299306831"/>
                  </a:ext>
                </a:extLst>
              </a:tr>
              <a:tr h="538803">
                <a:tc>
                  <a:txBody>
                    <a:bodyPr/>
                    <a:lstStyle/>
                    <a:p>
                      <a:pPr marL="285750" indent="-285750">
                        <a:buFont typeface="Wingdings" panose="05000000000000000000" pitchFamily="2" charset="2"/>
                        <a:buChar char="ü"/>
                      </a:pPr>
                      <a:r>
                        <a:rPr lang="en-GB" sz="1600" dirty="0" smtClean="0"/>
                        <a:t>Include annotations to show clearly where amendments have been made. For example, translation to lay words or real names changed. Anonymisation edits are best placed between square brackets.</a:t>
                      </a:r>
                    </a:p>
                    <a:p>
                      <a:endParaRPr lang="en-GB" sz="1600" dirty="0"/>
                    </a:p>
                  </a:txBody>
                  <a:tcPr/>
                </a:tc>
                <a:extLst>
                  <a:ext uri="{0D108BD9-81ED-4DB2-BD59-A6C34878D82A}">
                    <a16:rowId xmlns:a16="http://schemas.microsoft.com/office/drawing/2014/main" val="4255123988"/>
                  </a:ext>
                </a:extLst>
              </a:tr>
            </a:tbl>
          </a:graphicData>
        </a:graphic>
      </p:graphicFrame>
    </p:spTree>
    <p:extLst>
      <p:ext uri="{BB962C8B-B14F-4D97-AF65-F5344CB8AC3E}">
        <p14:creationId xmlns:p14="http://schemas.microsoft.com/office/powerpoint/2010/main" val="4240383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File formats</a:t>
            </a:r>
            <a:endParaRPr lang="en-GB" sz="4000" dirty="0"/>
          </a:p>
        </p:txBody>
      </p:sp>
      <p:sp>
        <p:nvSpPr>
          <p:cNvPr id="3" name="Content Placeholder 2"/>
          <p:cNvSpPr>
            <a:spLocks noGrp="1"/>
          </p:cNvSpPr>
          <p:nvPr>
            <p:ph idx="1"/>
          </p:nvPr>
        </p:nvSpPr>
        <p:spPr>
          <a:xfrm>
            <a:off x="789139" y="1196752"/>
            <a:ext cx="10079157" cy="5141168"/>
          </a:xfrm>
        </p:spPr>
        <p:txBody>
          <a:bodyPr>
            <a:noAutofit/>
          </a:bodyPr>
          <a:lstStyle/>
          <a:p>
            <a:pPr marL="0" indent="0">
              <a:buNone/>
            </a:pPr>
            <a:r>
              <a:rPr lang="en-GB" sz="2000" dirty="0"/>
              <a:t>Choice of software format for digital data:</a:t>
            </a:r>
          </a:p>
          <a:p>
            <a:pPr marL="285750" indent="-285750"/>
            <a:r>
              <a:rPr lang="en-GB" sz="2000" dirty="0"/>
              <a:t>Planned data </a:t>
            </a:r>
            <a:r>
              <a:rPr lang="en-GB" sz="2000" dirty="0" smtClean="0"/>
              <a:t>analyses.</a:t>
            </a:r>
            <a:endParaRPr lang="en-GB" sz="2000" dirty="0"/>
          </a:p>
          <a:p>
            <a:pPr marL="285750" indent="-285750"/>
            <a:r>
              <a:rPr lang="en-GB" sz="2000" dirty="0"/>
              <a:t>Software availability / </a:t>
            </a:r>
            <a:r>
              <a:rPr lang="en-GB" sz="2000" dirty="0" smtClean="0"/>
              <a:t>cost.</a:t>
            </a:r>
            <a:endParaRPr lang="en-GB" sz="2000" dirty="0"/>
          </a:p>
          <a:p>
            <a:pPr marL="285750" indent="-285750"/>
            <a:r>
              <a:rPr lang="en-GB" sz="2000" dirty="0"/>
              <a:t>Hardware used – e.g. audio </a:t>
            </a:r>
            <a:r>
              <a:rPr lang="en-GB" sz="2000" dirty="0" smtClean="0"/>
              <a:t>capture.</a:t>
            </a:r>
            <a:endParaRPr lang="en-GB" sz="2000" dirty="0"/>
          </a:p>
          <a:p>
            <a:pPr marL="285750" indent="-285750"/>
            <a:r>
              <a:rPr lang="en-GB" sz="2000" dirty="0"/>
              <a:t>Discipline – specific standards and </a:t>
            </a:r>
            <a:r>
              <a:rPr lang="en-GB" sz="2000" dirty="0" smtClean="0"/>
              <a:t>customs.</a:t>
            </a:r>
            <a:endParaRPr lang="en-GB" sz="2000" dirty="0"/>
          </a:p>
          <a:p>
            <a:endParaRPr lang="en-GB" sz="2000" dirty="0"/>
          </a:p>
          <a:p>
            <a:pPr marL="0" indent="0">
              <a:buNone/>
            </a:pPr>
            <a:r>
              <a:rPr lang="en-GB" sz="2000" dirty="0"/>
              <a:t>Digital data is software dependent, so endangered by obsolescence of software/hardware. </a:t>
            </a:r>
          </a:p>
          <a:p>
            <a:pPr marL="0" indent="0">
              <a:buNone/>
            </a:pPr>
            <a:endParaRPr lang="en-GB" sz="2000" dirty="0"/>
          </a:p>
          <a:p>
            <a:pPr marL="0" indent="0">
              <a:buNone/>
            </a:pPr>
            <a:r>
              <a:rPr lang="en-GB" sz="2000" dirty="0"/>
              <a:t>Best formats for long-term preservation: </a:t>
            </a:r>
          </a:p>
          <a:p>
            <a:r>
              <a:rPr lang="en-GB" sz="2000" dirty="0" smtClean="0"/>
              <a:t>standard</a:t>
            </a:r>
            <a:r>
              <a:rPr lang="en-GB" sz="2000" dirty="0"/>
              <a:t>, interchangeable and </a:t>
            </a:r>
            <a:r>
              <a:rPr lang="en-GB" sz="2000" dirty="0" smtClean="0"/>
              <a:t>open.</a:t>
            </a:r>
            <a:endParaRPr lang="en-GB" sz="2000" dirty="0"/>
          </a:p>
          <a:p>
            <a:r>
              <a:rPr lang="en-GB" sz="2000" dirty="0">
                <a:hlinkClick r:id="rId2"/>
              </a:rPr>
              <a:t>UK Data Service optimal file formats </a:t>
            </a:r>
            <a:r>
              <a:rPr lang="en-GB" sz="2000" dirty="0"/>
              <a:t>for various data </a:t>
            </a:r>
            <a:r>
              <a:rPr lang="en-GB" sz="2000" dirty="0" smtClean="0"/>
              <a:t>types.</a:t>
            </a:r>
            <a:endParaRPr lang="en-GB" sz="2000" dirty="0"/>
          </a:p>
          <a:p>
            <a:r>
              <a:rPr lang="en-GB" sz="2000" dirty="0">
                <a:hlinkClick r:id="rId3"/>
              </a:rPr>
              <a:t>Digital Preservation Coalition </a:t>
            </a:r>
            <a:r>
              <a:rPr lang="en-GB" sz="2000" dirty="0"/>
              <a:t>guidance on preservation </a:t>
            </a:r>
            <a:r>
              <a:rPr lang="en-GB" sz="2000" dirty="0" smtClean="0"/>
              <a:t>formats.</a:t>
            </a:r>
            <a:endParaRPr lang="en-GB" sz="2000" dirty="0"/>
          </a:p>
        </p:txBody>
      </p:sp>
    </p:spTree>
    <p:extLst>
      <p:ext uri="{BB962C8B-B14F-4D97-AF65-F5344CB8AC3E}">
        <p14:creationId xmlns:p14="http://schemas.microsoft.com/office/powerpoint/2010/main" val="1020453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Text Placeholder 2"/>
          <p:cNvSpPr>
            <a:spLocks noGrp="1"/>
          </p:cNvSpPr>
          <p:nvPr>
            <p:ph type="body" sz="quarter" idx="13"/>
          </p:nvPr>
        </p:nvSpPr>
        <p:spPr>
          <a:xfrm>
            <a:off x="838200" y="1548712"/>
            <a:ext cx="8843682" cy="4595413"/>
          </a:xfrm>
        </p:spPr>
        <p:txBody>
          <a:bodyPr>
            <a:normAutofit/>
          </a:bodyPr>
          <a:lstStyle/>
          <a:p>
            <a:pPr marL="400050" lvl="1" indent="-342900"/>
            <a:r>
              <a:rPr lang="en-GB" sz="2400" dirty="0" smtClean="0"/>
              <a:t>UK </a:t>
            </a:r>
            <a:r>
              <a:rPr lang="en-GB" sz="2400" dirty="0"/>
              <a:t>Data </a:t>
            </a:r>
            <a:r>
              <a:rPr lang="en-GB" sz="2400" dirty="0" smtClean="0"/>
              <a:t>Service – about.</a:t>
            </a:r>
            <a:endParaRPr lang="en-GB" sz="2400" dirty="0"/>
          </a:p>
          <a:p>
            <a:pPr marL="400050" lvl="1" indent="-342900"/>
            <a:r>
              <a:rPr lang="en-GB" sz="2400" dirty="0" smtClean="0"/>
              <a:t>Managing </a:t>
            </a:r>
            <a:r>
              <a:rPr lang="en-GB" sz="2400" dirty="0"/>
              <a:t>your data – background, why and </a:t>
            </a:r>
            <a:r>
              <a:rPr lang="en-GB" sz="2400" dirty="0" smtClean="0"/>
              <a:t>how.</a:t>
            </a:r>
            <a:endParaRPr lang="en-GB" sz="2400" dirty="0"/>
          </a:p>
          <a:p>
            <a:pPr marL="400050" lvl="1" indent="-342900"/>
            <a:r>
              <a:rPr lang="en-GB" sz="2400" dirty="0"/>
              <a:t>Data Management </a:t>
            </a:r>
            <a:r>
              <a:rPr lang="en-GB" sz="2400" dirty="0" smtClean="0"/>
              <a:t>Plans.</a:t>
            </a:r>
            <a:endParaRPr lang="en-GB" sz="2400" dirty="0"/>
          </a:p>
          <a:p>
            <a:pPr marL="400050" lvl="1" indent="-342900"/>
            <a:r>
              <a:rPr lang="en-GB" sz="2400" dirty="0" smtClean="0"/>
              <a:t>Documentation.</a:t>
            </a:r>
            <a:endParaRPr lang="en-GB" sz="2400" dirty="0"/>
          </a:p>
          <a:p>
            <a:pPr marL="400050" lvl="1" indent="-342900"/>
            <a:r>
              <a:rPr lang="en-GB" sz="2400" dirty="0"/>
              <a:t>File </a:t>
            </a:r>
            <a:r>
              <a:rPr lang="en-GB" sz="2400" dirty="0" smtClean="0"/>
              <a:t>formats.</a:t>
            </a:r>
            <a:endParaRPr lang="en-GB" sz="2400" dirty="0"/>
          </a:p>
          <a:p>
            <a:pPr marL="400050" lvl="1" indent="-342900"/>
            <a:r>
              <a:rPr lang="en-GB" sz="2400" dirty="0"/>
              <a:t>Data Security </a:t>
            </a:r>
            <a:r>
              <a:rPr lang="en-GB" sz="2400" dirty="0" smtClean="0"/>
              <a:t>Strategy.</a:t>
            </a:r>
            <a:endParaRPr lang="en-GB" sz="2400" dirty="0"/>
          </a:p>
          <a:p>
            <a:pPr marL="400050" lvl="1" indent="-342900"/>
            <a:r>
              <a:rPr lang="en-GB" sz="2400" dirty="0"/>
              <a:t>Security, Encryption, </a:t>
            </a:r>
            <a:r>
              <a:rPr lang="en-GB" sz="2400" dirty="0" smtClean="0"/>
              <a:t>Backups.</a:t>
            </a:r>
            <a:endParaRPr lang="en-GB" sz="2400" dirty="0"/>
          </a:p>
          <a:p>
            <a:pPr marL="400050" lvl="1" indent="-342900"/>
            <a:r>
              <a:rPr lang="en-GB" sz="2400" dirty="0"/>
              <a:t>Useful </a:t>
            </a:r>
            <a:r>
              <a:rPr lang="en-GB" sz="2400" dirty="0" smtClean="0"/>
              <a:t>resources.</a:t>
            </a:r>
          </a:p>
          <a:p>
            <a:pPr marL="400050" lvl="1" indent="-342900"/>
            <a:r>
              <a:rPr lang="en-GB" sz="2400" dirty="0" smtClean="0"/>
              <a:t>Quiz.</a:t>
            </a:r>
            <a:endParaRPr lang="en-GB" sz="2400" dirty="0"/>
          </a:p>
          <a:p>
            <a:pPr marL="400050" lvl="1" indent="-342900"/>
            <a:r>
              <a:rPr lang="en-GB" sz="2400" dirty="0" smtClean="0"/>
              <a:t>Questions.</a:t>
            </a:r>
            <a:endParaRPr lang="en-GB" sz="2400" dirty="0"/>
          </a:p>
          <a:p>
            <a:pPr marL="57150" lvl="1" indent="0">
              <a:buNone/>
            </a:pPr>
            <a:endParaRPr lang="en-GB" sz="2400" dirty="0"/>
          </a:p>
        </p:txBody>
      </p:sp>
      <p:sp>
        <p:nvSpPr>
          <p:cNvPr id="4" name="Slide Number Placeholder 3"/>
          <p:cNvSpPr>
            <a:spLocks noGrp="1"/>
          </p:cNvSpPr>
          <p:nvPr>
            <p:ph type="sldNum" sz="quarter" idx="12"/>
          </p:nvPr>
        </p:nvSpPr>
        <p:spPr/>
        <p:txBody>
          <a:bodyPr/>
          <a:lstStyle/>
          <a:p>
            <a:fld id="{016687C5-7511-7743-B429-3BDBE272F28B}" type="slidenum">
              <a:rPr lang="en-US" smtClean="0"/>
              <a:t>2</a:t>
            </a:fld>
            <a:endParaRPr lang="en-US"/>
          </a:p>
        </p:txBody>
      </p:sp>
    </p:spTree>
    <p:extLst>
      <p:ext uri="{BB962C8B-B14F-4D97-AF65-F5344CB8AC3E}">
        <p14:creationId xmlns:p14="http://schemas.microsoft.com/office/powerpoint/2010/main" val="2088712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Organising	</a:t>
            </a:r>
            <a:endParaRPr lang="en-GB" sz="4000" dirty="0"/>
          </a:p>
        </p:txBody>
      </p:sp>
      <p:sp>
        <p:nvSpPr>
          <p:cNvPr id="3" name="Content Placeholder 2"/>
          <p:cNvSpPr>
            <a:spLocks noGrp="1"/>
          </p:cNvSpPr>
          <p:nvPr>
            <p:ph idx="1"/>
          </p:nvPr>
        </p:nvSpPr>
        <p:spPr>
          <a:xfrm>
            <a:off x="911424" y="1416907"/>
            <a:ext cx="4320480" cy="4617640"/>
          </a:xfrm>
        </p:spPr>
        <p:txBody>
          <a:bodyPr>
            <a:normAutofit fontScale="92500" lnSpcReduction="10000"/>
          </a:bodyPr>
          <a:lstStyle/>
          <a:p>
            <a:pPr marL="285750" indent="-285750"/>
            <a:r>
              <a:rPr lang="en-GB" sz="2000" dirty="0"/>
              <a:t>Plan in advance how to best organise data (project specific</a:t>
            </a:r>
            <a:r>
              <a:rPr lang="en-GB" sz="2000" dirty="0" smtClean="0"/>
              <a:t>).</a:t>
            </a:r>
            <a:endParaRPr lang="en-GB" sz="2000" dirty="0"/>
          </a:p>
          <a:p>
            <a:pPr marL="285750" indent="-285750"/>
            <a:r>
              <a:rPr lang="en-GB" sz="2000" dirty="0"/>
              <a:t>Use a logical structure and ensure collaborators </a:t>
            </a:r>
            <a:r>
              <a:rPr lang="en-GB" sz="2000" dirty="0" smtClean="0"/>
              <a:t>understand.</a:t>
            </a:r>
          </a:p>
          <a:p>
            <a:pPr marL="285750" indent="-285750"/>
            <a:r>
              <a:rPr lang="en-GB" sz="2000" dirty="0" smtClean="0"/>
              <a:t>Use </a:t>
            </a:r>
            <a:r>
              <a:rPr lang="en-GB" sz="2000" dirty="0" smtClean="0">
                <a:hlinkClick r:id="rId2"/>
              </a:rPr>
              <a:t>version control</a:t>
            </a:r>
            <a:r>
              <a:rPr lang="en-GB" sz="2000" dirty="0" smtClean="0"/>
              <a:t>.</a:t>
            </a:r>
          </a:p>
          <a:p>
            <a:pPr marL="285750" indent="-285750"/>
            <a:r>
              <a:rPr lang="en-GB" sz="2000" dirty="0" smtClean="0"/>
              <a:t>Use good files names.</a:t>
            </a:r>
            <a:endParaRPr lang="en-GB" sz="2000" dirty="0"/>
          </a:p>
          <a:p>
            <a:pPr marL="0" indent="0">
              <a:buNone/>
            </a:pPr>
            <a:r>
              <a:rPr lang="en-GB" sz="2000" dirty="0" smtClean="0"/>
              <a:t>Examples:</a:t>
            </a:r>
            <a:endParaRPr lang="en-GB" sz="2000" dirty="0"/>
          </a:p>
          <a:p>
            <a:pPr marL="285750" indent="-285750"/>
            <a:r>
              <a:rPr lang="en-GB" sz="2000" dirty="0"/>
              <a:t>Hierarchical structure of files, grouped in folders e.g. audio, transcripts and annotated </a:t>
            </a:r>
            <a:r>
              <a:rPr lang="en-GB" sz="2000" dirty="0" smtClean="0"/>
              <a:t>transcripts.</a:t>
            </a:r>
            <a:endParaRPr lang="en-GB" sz="2000" dirty="0"/>
          </a:p>
          <a:p>
            <a:pPr marL="285750" indent="-285750"/>
            <a:r>
              <a:rPr lang="en-GB" sz="2000" dirty="0"/>
              <a:t>Survey data: spreadsheet, SPSS, relational </a:t>
            </a:r>
            <a:r>
              <a:rPr lang="en-GB" sz="2000" dirty="0" smtClean="0"/>
              <a:t>database.</a:t>
            </a:r>
            <a:endParaRPr lang="en-GB" sz="2000" dirty="0"/>
          </a:p>
          <a:p>
            <a:pPr marL="285750" indent="-285750"/>
            <a:r>
              <a:rPr lang="en-GB" sz="2000" dirty="0"/>
              <a:t>Interview transcripts: individual well-named </a:t>
            </a:r>
            <a:r>
              <a:rPr lang="en-GB" sz="2000" dirty="0" smtClean="0"/>
              <a:t>files.</a:t>
            </a:r>
            <a:endParaRPr lang="en-GB" sz="2000" dirty="0"/>
          </a:p>
        </p:txBody>
      </p:sp>
      <p:pic>
        <p:nvPicPr>
          <p:cNvPr id="4" name="Picture 3" descr="&quot;&quot;"/>
          <p:cNvPicPr>
            <a:picLocks noChangeAspect="1"/>
          </p:cNvPicPr>
          <p:nvPr/>
        </p:nvPicPr>
        <p:blipFill>
          <a:blip r:embed="rId3">
            <a:lum bright="-21000" contrast="9000"/>
          </a:blip>
          <a:stretch>
            <a:fillRect/>
          </a:stretch>
        </p:blipFill>
        <p:spPr>
          <a:xfrm>
            <a:off x="6368722" y="1234371"/>
            <a:ext cx="3831733" cy="4752528"/>
          </a:xfrm>
          <a:prstGeom prst="rect">
            <a:avLst/>
          </a:prstGeom>
          <a:ln>
            <a:solidFill>
              <a:schemeClr val="tx1"/>
            </a:solidFill>
          </a:ln>
        </p:spPr>
      </p:pic>
    </p:spTree>
    <p:extLst>
      <p:ext uri="{BB962C8B-B14F-4D97-AF65-F5344CB8AC3E}">
        <p14:creationId xmlns:p14="http://schemas.microsoft.com/office/powerpoint/2010/main" val="2330599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Organising: File naming</a:t>
            </a:r>
            <a:endParaRPr lang="en-GB" sz="4000" dirty="0"/>
          </a:p>
        </p:txBody>
      </p:sp>
      <p:sp>
        <p:nvSpPr>
          <p:cNvPr id="3" name="Content Placeholder 2"/>
          <p:cNvSpPr>
            <a:spLocks noGrp="1"/>
          </p:cNvSpPr>
          <p:nvPr>
            <p:ph idx="1"/>
          </p:nvPr>
        </p:nvSpPr>
        <p:spPr/>
        <p:txBody>
          <a:bodyPr>
            <a:normAutofit/>
          </a:bodyPr>
          <a:lstStyle/>
          <a:p>
            <a:r>
              <a:rPr lang="en-GB" sz="2000" dirty="0"/>
              <a:t>Good file names provide useful cues to the content, status and version of a file. They should uniquely identify a file </a:t>
            </a:r>
            <a:r>
              <a:rPr lang="en-GB" sz="2000" dirty="0" smtClean="0"/>
              <a:t>and </a:t>
            </a:r>
            <a:r>
              <a:rPr lang="en-GB" sz="2000" dirty="0"/>
              <a:t>help in classifying and sorting files</a:t>
            </a:r>
            <a:r>
              <a:rPr lang="en-GB" sz="2000" dirty="0" smtClean="0"/>
              <a:t>.</a:t>
            </a:r>
          </a:p>
          <a:p>
            <a:r>
              <a:rPr lang="en-GB" sz="2000" dirty="0" smtClean="0"/>
              <a:t>File naming best practice:</a:t>
            </a:r>
          </a:p>
          <a:p>
            <a:pPr lvl="1"/>
            <a:r>
              <a:rPr lang="en-GB" sz="1800" dirty="0"/>
              <a:t>Create meaningful but brief names.</a:t>
            </a:r>
          </a:p>
          <a:p>
            <a:pPr lvl="1"/>
            <a:r>
              <a:rPr lang="en-GB" sz="1800" dirty="0"/>
              <a:t>Use file names to classify types of files.</a:t>
            </a:r>
          </a:p>
          <a:p>
            <a:pPr lvl="1"/>
            <a:r>
              <a:rPr lang="en-GB" sz="1800" dirty="0"/>
              <a:t>Use dates in the format YYYY-MM-DD.</a:t>
            </a:r>
          </a:p>
          <a:p>
            <a:pPr lvl="1"/>
            <a:r>
              <a:rPr lang="en-GB" sz="1800" dirty="0"/>
              <a:t>Avoid using spaces, dots and special characters (&amp; or ? or !).</a:t>
            </a:r>
          </a:p>
          <a:p>
            <a:pPr lvl="1"/>
            <a:r>
              <a:rPr lang="en-GB" sz="1800" dirty="0"/>
              <a:t>Use hyphens (-) or underscores (_) to separate elements in a file name.</a:t>
            </a:r>
          </a:p>
          <a:p>
            <a:pPr lvl="1"/>
            <a:r>
              <a:rPr lang="en-GB" sz="1800" dirty="0"/>
              <a:t>Avoid very long file names.</a:t>
            </a:r>
          </a:p>
          <a:p>
            <a:pPr lvl="1"/>
            <a:r>
              <a:rPr lang="en-GB" sz="1800" dirty="0"/>
              <a:t>Reserve the 3-letter file extension for application-specific codes of file format (e.g. .doc, .</a:t>
            </a:r>
            <a:r>
              <a:rPr lang="en-GB" sz="1800" dirty="0" err="1"/>
              <a:t>xls</a:t>
            </a:r>
            <a:r>
              <a:rPr lang="en-GB" sz="1800" dirty="0"/>
              <a:t>, .</a:t>
            </a:r>
            <a:r>
              <a:rPr lang="en-GB" sz="1800" dirty="0" err="1"/>
              <a:t>mov</a:t>
            </a:r>
            <a:r>
              <a:rPr lang="en-GB" sz="1800" dirty="0"/>
              <a:t>, .</a:t>
            </a:r>
            <a:r>
              <a:rPr lang="en-GB" sz="1800" dirty="0" err="1"/>
              <a:t>tif</a:t>
            </a:r>
            <a:r>
              <a:rPr lang="en-GB" sz="1800" dirty="0"/>
              <a:t>).</a:t>
            </a:r>
          </a:p>
          <a:p>
            <a:pPr lvl="1"/>
            <a:r>
              <a:rPr lang="en-GB" sz="1800" dirty="0"/>
              <a:t>Include versioning </a:t>
            </a:r>
            <a:r>
              <a:rPr lang="en-GB" sz="1800" dirty="0" smtClean="0"/>
              <a:t>where appropriate.</a:t>
            </a:r>
          </a:p>
          <a:p>
            <a:pPr marL="342900" lvl="1" indent="0">
              <a:buNone/>
            </a:pPr>
            <a:endParaRPr lang="en-GB" sz="1800" dirty="0"/>
          </a:p>
          <a:p>
            <a:pPr marL="342900" lvl="1" indent="0">
              <a:buNone/>
            </a:pPr>
            <a:r>
              <a:rPr lang="en-GB" sz="1800" dirty="0" smtClean="0"/>
              <a:t>Bulk </a:t>
            </a:r>
            <a:r>
              <a:rPr lang="en-GB" sz="1800" dirty="0"/>
              <a:t>renaming of files can be done with the Bulk Rename Utility in </a:t>
            </a:r>
            <a:r>
              <a:rPr lang="en-GB" sz="1800" dirty="0" smtClean="0"/>
              <a:t>Windows.</a:t>
            </a:r>
            <a:endParaRPr lang="en-GB" sz="1800" dirty="0"/>
          </a:p>
        </p:txBody>
      </p:sp>
    </p:spTree>
    <p:extLst>
      <p:ext uri="{BB962C8B-B14F-4D97-AF65-F5344CB8AC3E}">
        <p14:creationId xmlns:p14="http://schemas.microsoft.com/office/powerpoint/2010/main" val="416793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Data security and storage</a:t>
            </a:r>
            <a:endParaRPr lang="en-GB" sz="4000" dirty="0"/>
          </a:p>
        </p:txBody>
      </p:sp>
      <p:sp>
        <p:nvSpPr>
          <p:cNvPr id="3" name="Content Placeholder 2"/>
          <p:cNvSpPr>
            <a:spLocks noGrp="1"/>
          </p:cNvSpPr>
          <p:nvPr>
            <p:ph idx="1"/>
          </p:nvPr>
        </p:nvSpPr>
        <p:spPr>
          <a:xfrm>
            <a:off x="335360" y="1406197"/>
            <a:ext cx="10972800" cy="5141168"/>
          </a:xfrm>
        </p:spPr>
        <p:txBody>
          <a:bodyPr>
            <a:normAutofit/>
          </a:bodyPr>
          <a:lstStyle/>
          <a:p>
            <a:pPr marL="0" indent="0">
              <a:buNone/>
            </a:pPr>
            <a:r>
              <a:rPr lang="en-GB" sz="2400" dirty="0" smtClean="0"/>
              <a:t>Protect data from unauthorised:</a:t>
            </a:r>
          </a:p>
          <a:p>
            <a:pPr marL="285750" indent="-285750"/>
            <a:r>
              <a:rPr lang="en-GB" sz="2400" dirty="0"/>
              <a:t>a</a:t>
            </a:r>
            <a:r>
              <a:rPr lang="en-GB" sz="2400" dirty="0" smtClean="0"/>
              <a:t>ccess</a:t>
            </a:r>
          </a:p>
          <a:p>
            <a:pPr marL="285750" indent="-285750"/>
            <a:r>
              <a:rPr lang="en-GB" sz="2400" dirty="0"/>
              <a:t>u</a:t>
            </a:r>
            <a:r>
              <a:rPr lang="en-GB" sz="2400" dirty="0" smtClean="0"/>
              <a:t>se</a:t>
            </a:r>
          </a:p>
          <a:p>
            <a:pPr marL="285750" indent="-285750"/>
            <a:r>
              <a:rPr lang="en-GB" sz="2400" dirty="0"/>
              <a:t>c</a:t>
            </a:r>
            <a:r>
              <a:rPr lang="en-GB" sz="2400" dirty="0" smtClean="0"/>
              <a:t>hange</a:t>
            </a:r>
          </a:p>
          <a:p>
            <a:pPr marL="285750" indent="-285750"/>
            <a:r>
              <a:rPr lang="en-GB" sz="2400" dirty="0"/>
              <a:t>d</a:t>
            </a:r>
            <a:r>
              <a:rPr lang="en-GB" sz="2400" dirty="0" smtClean="0"/>
              <a:t>isclosure</a:t>
            </a:r>
          </a:p>
          <a:p>
            <a:pPr marL="285750" indent="-285750"/>
            <a:r>
              <a:rPr lang="en-GB" sz="2400" dirty="0"/>
              <a:t>d</a:t>
            </a:r>
            <a:r>
              <a:rPr lang="en-GB" sz="2400" dirty="0" smtClean="0"/>
              <a:t>estruction.</a:t>
            </a:r>
          </a:p>
          <a:p>
            <a:pPr marL="0" indent="0">
              <a:buNone/>
            </a:pPr>
            <a:endParaRPr lang="en-GB" sz="2400" dirty="0" smtClean="0"/>
          </a:p>
          <a:p>
            <a:pPr marL="0" indent="0">
              <a:buNone/>
            </a:pPr>
            <a:r>
              <a:rPr lang="en-GB" sz="2400" dirty="0" smtClean="0"/>
              <a:t>Who knows who is watching, listening or attempting to access your data… </a:t>
            </a:r>
            <a:endParaRPr lang="en-GB" sz="2400" dirty="0"/>
          </a:p>
        </p:txBody>
      </p:sp>
      <p:pic>
        <p:nvPicPr>
          <p:cNvPr id="4" name="Picture 3" descr="&quot;&quot;"/>
          <p:cNvPicPr>
            <a:picLocks noChangeAspect="1"/>
          </p:cNvPicPr>
          <p:nvPr/>
        </p:nvPicPr>
        <p:blipFill>
          <a:blip r:embed="rId2"/>
          <a:stretch>
            <a:fillRect/>
          </a:stretch>
        </p:blipFill>
        <p:spPr>
          <a:xfrm>
            <a:off x="7821310" y="1587927"/>
            <a:ext cx="2736304" cy="1878035"/>
          </a:xfrm>
          <a:prstGeom prst="rect">
            <a:avLst/>
          </a:prstGeom>
        </p:spPr>
      </p:pic>
      <p:pic>
        <p:nvPicPr>
          <p:cNvPr id="5" name="Picture 4" descr="&quot;&quot;"/>
          <p:cNvPicPr>
            <a:picLocks noChangeAspect="1"/>
          </p:cNvPicPr>
          <p:nvPr/>
        </p:nvPicPr>
        <p:blipFill>
          <a:blip r:embed="rId3"/>
          <a:stretch>
            <a:fillRect/>
          </a:stretch>
        </p:blipFill>
        <p:spPr>
          <a:xfrm>
            <a:off x="2311058" y="5074516"/>
            <a:ext cx="3158154" cy="1472849"/>
          </a:xfrm>
          <a:prstGeom prst="rect">
            <a:avLst/>
          </a:prstGeom>
        </p:spPr>
      </p:pic>
    </p:spTree>
    <p:extLst>
      <p:ext uri="{BB962C8B-B14F-4D97-AF65-F5344CB8AC3E}">
        <p14:creationId xmlns:p14="http://schemas.microsoft.com/office/powerpoint/2010/main" val="4065108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Data security strategy</a:t>
            </a:r>
            <a:endParaRPr lang="en-GB" sz="4000" dirty="0"/>
          </a:p>
        </p:txBody>
      </p:sp>
      <p:sp>
        <p:nvSpPr>
          <p:cNvPr id="3" name="Content Placeholder 2"/>
          <p:cNvSpPr>
            <a:spLocks noGrp="1"/>
          </p:cNvSpPr>
          <p:nvPr>
            <p:ph idx="1"/>
          </p:nvPr>
        </p:nvSpPr>
        <p:spPr>
          <a:xfrm>
            <a:off x="380300" y="1214846"/>
            <a:ext cx="10972800" cy="5569781"/>
          </a:xfrm>
        </p:spPr>
        <p:txBody>
          <a:bodyPr>
            <a:normAutofit/>
          </a:bodyPr>
          <a:lstStyle/>
          <a:p>
            <a:r>
              <a:rPr lang="en-GB" sz="1800" dirty="0" smtClean="0"/>
              <a:t>Control </a:t>
            </a:r>
            <a:r>
              <a:rPr lang="en-GB" sz="1800" dirty="0"/>
              <a:t>access to computers:</a:t>
            </a:r>
          </a:p>
          <a:p>
            <a:pPr marL="914400" lvl="1"/>
            <a:r>
              <a:rPr lang="en-GB" sz="1800" dirty="0"/>
              <a:t>Use passwords and lock your machine when away from </a:t>
            </a:r>
            <a:r>
              <a:rPr lang="en-GB" sz="1800" dirty="0" smtClean="0"/>
              <a:t>it.</a:t>
            </a:r>
            <a:endParaRPr lang="en-GB" sz="1800" dirty="0"/>
          </a:p>
          <a:p>
            <a:pPr marL="914400" lvl="1"/>
            <a:r>
              <a:rPr lang="en-GB" sz="1800" dirty="0"/>
              <a:t>Run up-to-date anti-virus and firewall </a:t>
            </a:r>
            <a:r>
              <a:rPr lang="en-GB" sz="1800" dirty="0" smtClean="0"/>
              <a:t>protection.</a:t>
            </a:r>
            <a:endParaRPr lang="en-GB" sz="1800" dirty="0"/>
          </a:p>
          <a:p>
            <a:pPr marL="914400" lvl="1"/>
            <a:r>
              <a:rPr lang="en-GB" sz="1800" dirty="0"/>
              <a:t>Power surge </a:t>
            </a:r>
            <a:r>
              <a:rPr lang="en-GB" sz="1800" dirty="0" smtClean="0"/>
              <a:t>protection. </a:t>
            </a:r>
            <a:endParaRPr lang="en-GB" sz="1800" dirty="0"/>
          </a:p>
          <a:p>
            <a:pPr marL="914400" lvl="1"/>
            <a:r>
              <a:rPr lang="en-GB" sz="1800" dirty="0"/>
              <a:t>Restrict access to sensitive materials e.g. consent forms and patient </a:t>
            </a:r>
            <a:r>
              <a:rPr lang="en-GB" sz="1800" dirty="0" smtClean="0"/>
              <a:t>records.</a:t>
            </a:r>
            <a:endParaRPr lang="en-GB" sz="1800" dirty="0"/>
          </a:p>
          <a:p>
            <a:pPr marL="914400" lvl="1"/>
            <a:r>
              <a:rPr lang="en-GB" sz="1800" dirty="0"/>
              <a:t>Personal data need more protection – always keep them separate and </a:t>
            </a:r>
            <a:r>
              <a:rPr lang="en-GB" sz="1800" dirty="0" smtClean="0"/>
              <a:t>secure.</a:t>
            </a:r>
            <a:endParaRPr lang="en-GB" sz="1800" dirty="0"/>
          </a:p>
          <a:p>
            <a:pPr marL="914400" lvl="1"/>
            <a:r>
              <a:rPr lang="en-GB" sz="1800" dirty="0"/>
              <a:t>Utilise </a:t>
            </a:r>
            <a:r>
              <a:rPr lang="en-GB" sz="1800" dirty="0" smtClean="0"/>
              <a:t>encryption:</a:t>
            </a:r>
            <a:endParaRPr lang="en-GB" sz="1800" dirty="0"/>
          </a:p>
          <a:p>
            <a:pPr marL="1228725" lvl="2"/>
            <a:r>
              <a:rPr lang="en-GB" sz="1800" dirty="0"/>
              <a:t>on all devices: desktops, laptops, memory sticks and mobile </a:t>
            </a:r>
            <a:r>
              <a:rPr lang="en-GB" sz="1800" dirty="0" smtClean="0"/>
              <a:t>devices.</a:t>
            </a:r>
            <a:endParaRPr lang="en-GB" sz="1800" dirty="0"/>
          </a:p>
          <a:p>
            <a:pPr marL="1228725" lvl="2"/>
            <a:r>
              <a:rPr lang="en-GB" sz="1800" dirty="0"/>
              <a:t>at all locations: work, home and </a:t>
            </a:r>
            <a:r>
              <a:rPr lang="en-GB" sz="1800" dirty="0" smtClean="0"/>
              <a:t>travel.</a:t>
            </a:r>
            <a:endParaRPr lang="en-GB" sz="1800" dirty="0"/>
          </a:p>
          <a:p>
            <a:pPr marL="971550" lvl="2" indent="0">
              <a:buNone/>
            </a:pPr>
            <a:endParaRPr lang="en-GB" sz="1800" dirty="0"/>
          </a:p>
          <a:p>
            <a:pPr marL="285750" indent="-285750"/>
            <a:r>
              <a:rPr lang="en-GB" sz="1800" dirty="0"/>
              <a:t>Control physical access to buildings, rooms and filing </a:t>
            </a:r>
            <a:r>
              <a:rPr lang="en-GB" sz="1800" dirty="0" smtClean="0"/>
              <a:t>cabinets.</a:t>
            </a:r>
            <a:endParaRPr lang="en-GB" sz="1800" dirty="0"/>
          </a:p>
          <a:p>
            <a:endParaRPr lang="en-GB" sz="1800" dirty="0"/>
          </a:p>
          <a:p>
            <a:pPr marL="285750" indent="-285750"/>
            <a:r>
              <a:rPr lang="en-GB" sz="1800" dirty="0"/>
              <a:t>Properly dispose of data and equipment once the project is </a:t>
            </a:r>
            <a:r>
              <a:rPr lang="en-GB" sz="1800" dirty="0" smtClean="0"/>
              <a:t>finished.</a:t>
            </a:r>
          </a:p>
          <a:p>
            <a:pPr marL="285750" indent="-285750"/>
            <a:endParaRPr lang="en-GB" sz="1800" dirty="0"/>
          </a:p>
          <a:p>
            <a:pPr marL="0" indent="0">
              <a:buNone/>
            </a:pPr>
            <a:r>
              <a:rPr lang="en-GB" sz="1800" dirty="0"/>
              <a:t>M</a:t>
            </a:r>
            <a:r>
              <a:rPr lang="en-GB" sz="1800" dirty="0" smtClean="0"/>
              <a:t>ore </a:t>
            </a:r>
            <a:r>
              <a:rPr lang="en-GB" sz="1800" dirty="0" smtClean="0"/>
              <a:t>information on </a:t>
            </a:r>
            <a:r>
              <a:rPr lang="en-GB" sz="1800" dirty="0" smtClean="0">
                <a:hlinkClick r:id="rId2"/>
              </a:rPr>
              <a:t>data </a:t>
            </a:r>
            <a:r>
              <a:rPr lang="en-GB" sz="1800" dirty="0" smtClean="0">
                <a:hlinkClick r:id="rId2"/>
              </a:rPr>
              <a:t>security</a:t>
            </a:r>
            <a:r>
              <a:rPr lang="en-GB" sz="1800" dirty="0" smtClean="0"/>
              <a:t>. </a:t>
            </a:r>
            <a:endParaRPr lang="en-GB" sz="1800" dirty="0"/>
          </a:p>
        </p:txBody>
      </p:sp>
    </p:spTree>
    <p:extLst>
      <p:ext uri="{BB962C8B-B14F-4D97-AF65-F5344CB8AC3E}">
        <p14:creationId xmlns:p14="http://schemas.microsoft.com/office/powerpoint/2010/main" val="2415799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t>Encryption software</a:t>
            </a:r>
            <a:endParaRPr lang="en-GB" sz="4000" dirty="0"/>
          </a:p>
        </p:txBody>
      </p:sp>
      <p:sp>
        <p:nvSpPr>
          <p:cNvPr id="3" name="Content Placeholder 2"/>
          <p:cNvSpPr>
            <a:spLocks noGrp="1"/>
          </p:cNvSpPr>
          <p:nvPr>
            <p:ph idx="4294967295"/>
          </p:nvPr>
        </p:nvSpPr>
        <p:spPr>
          <a:xfrm>
            <a:off x="757757" y="1358900"/>
            <a:ext cx="9391650" cy="5140325"/>
          </a:xfrm>
        </p:spPr>
        <p:txBody>
          <a:bodyPr>
            <a:normAutofit fontScale="92500" lnSpcReduction="10000"/>
          </a:bodyPr>
          <a:lstStyle/>
          <a:p>
            <a:r>
              <a:rPr lang="en-GB" dirty="0" smtClean="0"/>
              <a:t>Encryption software can be easy to use and enables users to:</a:t>
            </a:r>
          </a:p>
          <a:p>
            <a:pPr marL="285750" indent="-285750"/>
            <a:r>
              <a:rPr lang="en-GB" dirty="0" smtClean="0"/>
              <a:t>Encrypt hard drives, partitions, files and folders.</a:t>
            </a:r>
          </a:p>
          <a:p>
            <a:pPr marL="285750" indent="-285750"/>
            <a:r>
              <a:rPr lang="en-GB" dirty="0" smtClean="0"/>
              <a:t>Encrypt portable storage devices such as USB flash drives.</a:t>
            </a:r>
          </a:p>
          <a:p>
            <a:pPr marL="285750" indent="-285750"/>
            <a:endParaRPr lang="en-GB" dirty="0"/>
          </a:p>
          <a:p>
            <a:endParaRPr lang="en-GB" dirty="0" smtClean="0">
              <a:hlinkClick r:id=""/>
            </a:endParaRPr>
          </a:p>
          <a:p>
            <a:r>
              <a:rPr lang="en-GB" dirty="0" smtClean="0">
                <a:hlinkClick r:id=""/>
              </a:rPr>
              <a:t>VeraCrypt</a:t>
            </a:r>
            <a:r>
              <a:rPr lang="en-GB" dirty="0" smtClean="0"/>
              <a:t>                                                           </a:t>
            </a:r>
            <a:r>
              <a:rPr lang="en-GB" dirty="0" smtClean="0">
                <a:hlinkClick r:id="rId2"/>
              </a:rPr>
              <a:t>BitLocker</a:t>
            </a:r>
            <a:r>
              <a:rPr lang="en-GB" dirty="0" smtClean="0"/>
              <a:t> </a:t>
            </a:r>
          </a:p>
          <a:p>
            <a:endParaRPr lang="en-GB" dirty="0"/>
          </a:p>
          <a:p>
            <a:endParaRPr lang="en-GB" dirty="0" smtClean="0"/>
          </a:p>
          <a:p>
            <a:endParaRPr lang="en-GB" dirty="0"/>
          </a:p>
          <a:p>
            <a:endParaRPr lang="en-GB" dirty="0" smtClean="0"/>
          </a:p>
          <a:p>
            <a:r>
              <a:rPr lang="en-GB" dirty="0" err="1" smtClean="0">
                <a:hlinkClick r:id="rId3"/>
              </a:rPr>
              <a:t>Axcrypt</a:t>
            </a:r>
            <a:r>
              <a:rPr lang="en-GB" dirty="0" smtClean="0"/>
              <a:t>                                                               </a:t>
            </a:r>
            <a:r>
              <a:rPr lang="en-GB" dirty="0" smtClean="0">
                <a:hlinkClick r:id="rId4"/>
              </a:rPr>
              <a:t>FileVault2</a:t>
            </a:r>
            <a:r>
              <a:rPr lang="en-GB" dirty="0" smtClean="0"/>
              <a:t>   </a:t>
            </a:r>
          </a:p>
          <a:p>
            <a:endParaRPr lang="en-GB" dirty="0"/>
          </a:p>
          <a:p>
            <a:pPr marL="0" indent="0">
              <a:buNone/>
            </a:pPr>
            <a:r>
              <a:rPr lang="en-GB" sz="1400" dirty="0" smtClean="0"/>
              <a:t>                                                                              </a:t>
            </a:r>
            <a:endParaRPr lang="en-GB" sz="1400" dirty="0"/>
          </a:p>
        </p:txBody>
      </p:sp>
      <p:pic>
        <p:nvPicPr>
          <p:cNvPr id="4" name="Picture 3" descr="&quot;&quot;"/>
          <p:cNvPicPr>
            <a:picLocks noChangeAspect="1"/>
          </p:cNvPicPr>
          <p:nvPr/>
        </p:nvPicPr>
        <p:blipFill>
          <a:blip r:embed="rId5"/>
          <a:stretch>
            <a:fillRect/>
          </a:stretch>
        </p:blipFill>
        <p:spPr>
          <a:xfrm>
            <a:off x="2567730" y="2807956"/>
            <a:ext cx="936104" cy="931799"/>
          </a:xfrm>
          <a:prstGeom prst="rect">
            <a:avLst/>
          </a:prstGeom>
        </p:spPr>
      </p:pic>
      <p:pic>
        <p:nvPicPr>
          <p:cNvPr id="5" name="Picture 4" descr="&quot;&quot;"/>
          <p:cNvPicPr>
            <a:picLocks noChangeAspect="1"/>
          </p:cNvPicPr>
          <p:nvPr/>
        </p:nvPicPr>
        <p:blipFill>
          <a:blip r:embed="rId6"/>
          <a:stretch>
            <a:fillRect/>
          </a:stretch>
        </p:blipFill>
        <p:spPr>
          <a:xfrm>
            <a:off x="8065876" y="2956029"/>
            <a:ext cx="1512168" cy="1002857"/>
          </a:xfrm>
          <a:prstGeom prst="rect">
            <a:avLst/>
          </a:prstGeom>
        </p:spPr>
      </p:pic>
      <p:pic>
        <p:nvPicPr>
          <p:cNvPr id="6" name="Picture 5" descr="&quot;&quot;"/>
          <p:cNvPicPr>
            <a:picLocks noChangeAspect="1"/>
          </p:cNvPicPr>
          <p:nvPr/>
        </p:nvPicPr>
        <p:blipFill>
          <a:blip r:embed="rId7"/>
          <a:stretch>
            <a:fillRect/>
          </a:stretch>
        </p:blipFill>
        <p:spPr>
          <a:xfrm>
            <a:off x="4976784" y="3885794"/>
            <a:ext cx="936104" cy="1154454"/>
          </a:xfrm>
          <a:prstGeom prst="rect">
            <a:avLst/>
          </a:prstGeom>
        </p:spPr>
      </p:pic>
      <p:pic>
        <p:nvPicPr>
          <p:cNvPr id="7" name="Picture 6" descr="&quot;&quot;"/>
          <p:cNvPicPr>
            <a:picLocks noChangeAspect="1"/>
          </p:cNvPicPr>
          <p:nvPr/>
        </p:nvPicPr>
        <p:blipFill>
          <a:blip r:embed="rId8"/>
          <a:stretch>
            <a:fillRect/>
          </a:stretch>
        </p:blipFill>
        <p:spPr>
          <a:xfrm>
            <a:off x="8230214" y="4773636"/>
            <a:ext cx="1347830" cy="910839"/>
          </a:xfrm>
          <a:prstGeom prst="rect">
            <a:avLst/>
          </a:prstGeom>
        </p:spPr>
      </p:pic>
      <p:pic>
        <p:nvPicPr>
          <p:cNvPr id="8" name="Picture 7" descr="&quot;&quot;"/>
          <p:cNvPicPr>
            <a:picLocks noChangeAspect="1"/>
          </p:cNvPicPr>
          <p:nvPr/>
        </p:nvPicPr>
        <p:blipFill>
          <a:blip r:embed="rId9"/>
          <a:stretch>
            <a:fillRect/>
          </a:stretch>
        </p:blipFill>
        <p:spPr>
          <a:xfrm>
            <a:off x="2571877" y="4606909"/>
            <a:ext cx="931957" cy="1009405"/>
          </a:xfrm>
          <a:prstGeom prst="rect">
            <a:avLst/>
          </a:prstGeom>
        </p:spPr>
      </p:pic>
      <p:sp>
        <p:nvSpPr>
          <p:cNvPr id="9" name="Slide Number Placeholder 8"/>
          <p:cNvSpPr>
            <a:spLocks noGrp="1"/>
          </p:cNvSpPr>
          <p:nvPr>
            <p:ph type="sldNum" sz="quarter" idx="12"/>
          </p:nvPr>
        </p:nvSpPr>
        <p:spPr/>
        <p:txBody>
          <a:bodyPr/>
          <a:lstStyle/>
          <a:p>
            <a:fld id="{016687C5-7511-7743-B429-3BDBE272F28B}" type="slidenum">
              <a:rPr lang="en-US" smtClean="0"/>
              <a:t>24</a:t>
            </a:fld>
            <a:endParaRPr lang="en-US"/>
          </a:p>
        </p:txBody>
      </p:sp>
    </p:spTree>
    <p:extLst>
      <p:ext uri="{BB962C8B-B14F-4D97-AF65-F5344CB8AC3E}">
        <p14:creationId xmlns:p14="http://schemas.microsoft.com/office/powerpoint/2010/main" val="3425668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Video tutorials</a:t>
            </a:r>
            <a:endParaRPr lang="en-GB" sz="4000" dirty="0"/>
          </a:p>
        </p:txBody>
      </p:sp>
      <p:sp>
        <p:nvSpPr>
          <p:cNvPr id="3" name="Content Placeholder 2"/>
          <p:cNvSpPr>
            <a:spLocks noGrp="1"/>
          </p:cNvSpPr>
          <p:nvPr>
            <p:ph idx="1"/>
          </p:nvPr>
        </p:nvSpPr>
        <p:spPr/>
        <p:txBody>
          <a:bodyPr>
            <a:normAutofit/>
          </a:bodyPr>
          <a:lstStyle/>
          <a:p>
            <a:r>
              <a:rPr lang="en-GB" sz="2800" dirty="0" err="1" smtClean="0">
                <a:solidFill>
                  <a:srgbClr val="000000"/>
                </a:solidFill>
                <a:latin typeface="ArialMT"/>
                <a:hlinkClick r:id="rId2"/>
              </a:rPr>
              <a:t>VeraCrypt</a:t>
            </a:r>
            <a:endParaRPr lang="en-GB" sz="2800" dirty="0">
              <a:solidFill>
                <a:srgbClr val="0000FF"/>
              </a:solidFill>
              <a:latin typeface="ArialMT"/>
            </a:endParaRPr>
          </a:p>
          <a:p>
            <a:r>
              <a:rPr lang="en-GB" sz="2800" dirty="0" smtClean="0">
                <a:solidFill>
                  <a:srgbClr val="000000"/>
                </a:solidFill>
                <a:latin typeface="ArialMT"/>
                <a:hlinkClick r:id="rId3"/>
              </a:rPr>
              <a:t>AxCrypt</a:t>
            </a:r>
            <a:endParaRPr lang="en-GB" sz="2800" dirty="0">
              <a:solidFill>
                <a:srgbClr val="0000FF"/>
              </a:solidFill>
              <a:latin typeface="ArialMT"/>
            </a:endParaRPr>
          </a:p>
          <a:p>
            <a:r>
              <a:rPr lang="en-GB" sz="2800" dirty="0" smtClean="0">
                <a:solidFill>
                  <a:srgbClr val="000000"/>
                </a:solidFill>
                <a:latin typeface="ArialMT"/>
                <a:hlinkClick r:id="rId4"/>
              </a:rPr>
              <a:t>FileVault 2</a:t>
            </a:r>
            <a:endParaRPr lang="en-GB" sz="2800" dirty="0">
              <a:solidFill>
                <a:srgbClr val="0000FF"/>
              </a:solidFill>
              <a:latin typeface="ArialMT"/>
            </a:endParaRPr>
          </a:p>
          <a:p>
            <a:r>
              <a:rPr lang="en-GB" sz="2800" dirty="0" smtClean="0">
                <a:solidFill>
                  <a:srgbClr val="000000"/>
                </a:solidFill>
                <a:latin typeface="ArialMT"/>
                <a:hlinkClick r:id="rId5"/>
              </a:rPr>
              <a:t>BitLocker</a:t>
            </a:r>
            <a:endParaRPr lang="en-GB" sz="2800" dirty="0">
              <a:solidFill>
                <a:srgbClr val="0000FF"/>
              </a:solidFill>
              <a:latin typeface="ArialMT"/>
            </a:endParaRPr>
          </a:p>
          <a:p>
            <a:r>
              <a:rPr lang="en-GB" sz="2800" dirty="0" smtClean="0">
                <a:solidFill>
                  <a:srgbClr val="000000"/>
                </a:solidFill>
                <a:latin typeface="ArialMT"/>
                <a:hlinkClick r:id="rId6"/>
              </a:rPr>
              <a:t>Time Machine</a:t>
            </a:r>
            <a:endParaRPr lang="en-GB" sz="2800" dirty="0">
              <a:solidFill>
                <a:srgbClr val="0000FF"/>
              </a:solidFill>
              <a:latin typeface="ArialMT"/>
            </a:endParaRPr>
          </a:p>
          <a:p>
            <a:r>
              <a:rPr lang="en-GB" sz="2800" dirty="0" smtClean="0">
                <a:solidFill>
                  <a:srgbClr val="000000"/>
                </a:solidFill>
                <a:latin typeface="ArialMT"/>
                <a:hlinkClick r:id="rId7"/>
              </a:rPr>
              <a:t>MD5summer</a:t>
            </a:r>
            <a:r>
              <a:rPr lang="en-GB" sz="2800" dirty="0" smtClean="0">
                <a:solidFill>
                  <a:srgbClr val="000000"/>
                </a:solidFill>
                <a:latin typeface="ArialMT"/>
              </a:rPr>
              <a:t>.</a:t>
            </a:r>
            <a:endParaRPr lang="en-GB" sz="2800" dirty="0"/>
          </a:p>
        </p:txBody>
      </p:sp>
    </p:spTree>
    <p:extLst>
      <p:ext uri="{BB962C8B-B14F-4D97-AF65-F5344CB8AC3E}">
        <p14:creationId xmlns:p14="http://schemas.microsoft.com/office/powerpoint/2010/main" val="2565428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back-up strategy</a:t>
            </a:r>
          </a:p>
        </p:txBody>
      </p:sp>
      <p:sp>
        <p:nvSpPr>
          <p:cNvPr id="3" name="Content Placeholder 2"/>
          <p:cNvSpPr>
            <a:spLocks noGrp="1"/>
          </p:cNvSpPr>
          <p:nvPr>
            <p:ph idx="1"/>
          </p:nvPr>
        </p:nvSpPr>
        <p:spPr/>
        <p:txBody>
          <a:bodyPr>
            <a:noAutofit/>
          </a:bodyPr>
          <a:lstStyle/>
          <a:p>
            <a:r>
              <a:rPr lang="en-GB" sz="2300" dirty="0"/>
              <a:t>Making backups of files is an essential element of research data management which ensures that original data files can be restored from backup copies, should they get damaged or go missing</a:t>
            </a:r>
            <a:r>
              <a:rPr lang="en-GB" sz="2300" dirty="0" smtClean="0"/>
              <a:t>. </a:t>
            </a:r>
          </a:p>
          <a:p>
            <a:r>
              <a:rPr lang="en-GB" sz="2300" dirty="0" smtClean="0"/>
              <a:t>How many copies? </a:t>
            </a:r>
          </a:p>
          <a:p>
            <a:pPr marL="0" indent="0">
              <a:buNone/>
            </a:pPr>
            <a:r>
              <a:rPr lang="en-GB" sz="2300" dirty="0"/>
              <a:t>	</a:t>
            </a:r>
            <a:r>
              <a:rPr lang="en-GB" sz="2300" dirty="0" smtClean="0"/>
              <a:t>-&gt; At </a:t>
            </a:r>
            <a:r>
              <a:rPr lang="en-GB" sz="2300" dirty="0"/>
              <a:t>least three copies of the data, with at least one being stored </a:t>
            </a:r>
            <a:r>
              <a:rPr lang="en-GB" sz="2300" dirty="0" smtClean="0"/>
              <a:t>offsite.</a:t>
            </a:r>
          </a:p>
          <a:p>
            <a:pPr marL="0" indent="0">
              <a:buNone/>
            </a:pPr>
            <a:endParaRPr lang="en-GB" sz="2300" dirty="0"/>
          </a:p>
          <a:p>
            <a:r>
              <a:rPr lang="en-GB" sz="2300" dirty="0"/>
              <a:t>Regular backups help protect against </a:t>
            </a:r>
            <a:r>
              <a:rPr lang="en-GB" sz="2300" b="1" dirty="0"/>
              <a:t>accidental</a:t>
            </a:r>
            <a:r>
              <a:rPr lang="en-GB" sz="2300" dirty="0"/>
              <a:t> or </a:t>
            </a:r>
            <a:r>
              <a:rPr lang="en-GB" sz="2300" b="1" dirty="0"/>
              <a:t>malicious</a:t>
            </a:r>
            <a:r>
              <a:rPr lang="en-GB" sz="2300" dirty="0"/>
              <a:t> data loss due to:</a:t>
            </a:r>
          </a:p>
          <a:p>
            <a:pPr lvl="1"/>
            <a:r>
              <a:rPr lang="en-GB" sz="2300" dirty="0" smtClean="0"/>
              <a:t>human error</a:t>
            </a:r>
            <a:endParaRPr lang="en-GB" sz="2300" dirty="0"/>
          </a:p>
          <a:p>
            <a:pPr lvl="1"/>
            <a:r>
              <a:rPr lang="en-GB" sz="2300" dirty="0"/>
              <a:t>hardware failure</a:t>
            </a:r>
          </a:p>
          <a:p>
            <a:pPr lvl="1"/>
            <a:r>
              <a:rPr lang="en-GB" sz="2300" dirty="0"/>
              <a:t>software or media faults</a:t>
            </a:r>
          </a:p>
          <a:p>
            <a:pPr lvl="1"/>
            <a:r>
              <a:rPr lang="en-GB" sz="2300" dirty="0"/>
              <a:t>virus infection or malicious hacking</a:t>
            </a:r>
          </a:p>
          <a:p>
            <a:pPr lvl="1"/>
            <a:r>
              <a:rPr lang="en-GB" sz="2300" dirty="0"/>
              <a:t>power </a:t>
            </a:r>
            <a:r>
              <a:rPr lang="en-GB" sz="2300" dirty="0" smtClean="0"/>
              <a:t>failure.</a:t>
            </a:r>
            <a:endParaRPr lang="en-GB" sz="2300" dirty="0"/>
          </a:p>
        </p:txBody>
      </p:sp>
    </p:spTree>
    <p:extLst>
      <p:ext uri="{BB962C8B-B14F-4D97-AF65-F5344CB8AC3E}">
        <p14:creationId xmlns:p14="http://schemas.microsoft.com/office/powerpoint/2010/main" val="566013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t>Digital back-up strategy continued</a:t>
            </a:r>
            <a:endParaRPr lang="en-GB" sz="4000" dirty="0"/>
          </a:p>
        </p:txBody>
      </p:sp>
      <p:sp>
        <p:nvSpPr>
          <p:cNvPr id="3" name="Content Placeholder 2"/>
          <p:cNvSpPr>
            <a:spLocks noGrp="1"/>
          </p:cNvSpPr>
          <p:nvPr>
            <p:ph idx="4294967295"/>
          </p:nvPr>
        </p:nvSpPr>
        <p:spPr>
          <a:xfrm>
            <a:off x="685800" y="1397000"/>
            <a:ext cx="9105900" cy="5141913"/>
          </a:xfrm>
        </p:spPr>
        <p:txBody>
          <a:bodyPr>
            <a:normAutofit fontScale="85000" lnSpcReduction="20000"/>
          </a:bodyPr>
          <a:lstStyle/>
          <a:p>
            <a:r>
              <a:rPr lang="en-GB" dirty="0"/>
              <a:t>Consider</a:t>
            </a:r>
          </a:p>
          <a:p>
            <a:r>
              <a:rPr lang="en-GB" b="1" dirty="0" smtClean="0"/>
              <a:t>What’s </a:t>
            </a:r>
            <a:r>
              <a:rPr lang="en-GB" b="1" dirty="0"/>
              <a:t>backed-up? </a:t>
            </a:r>
            <a:r>
              <a:rPr lang="en-GB" dirty="0"/>
              <a:t>- all, some or just the bits you change?</a:t>
            </a:r>
          </a:p>
          <a:p>
            <a:r>
              <a:rPr lang="en-GB" b="1" dirty="0" smtClean="0"/>
              <a:t>Where</a:t>
            </a:r>
            <a:r>
              <a:rPr lang="en-GB" b="1" dirty="0"/>
              <a:t>?</a:t>
            </a:r>
            <a:r>
              <a:rPr lang="en-GB" dirty="0"/>
              <a:t> - original copy, external local and remote </a:t>
            </a:r>
            <a:r>
              <a:rPr lang="en-GB" dirty="0" smtClean="0"/>
              <a:t>copies.</a:t>
            </a:r>
            <a:endParaRPr lang="en-GB" dirty="0"/>
          </a:p>
          <a:p>
            <a:r>
              <a:rPr lang="en-GB" b="1" dirty="0" smtClean="0"/>
              <a:t>What </a:t>
            </a:r>
            <a:r>
              <a:rPr lang="en-GB" b="1" dirty="0"/>
              <a:t>media? </a:t>
            </a:r>
            <a:r>
              <a:rPr lang="en-GB" dirty="0"/>
              <a:t>- DVD, external hard drive, USB, Cloud?</a:t>
            </a:r>
          </a:p>
          <a:p>
            <a:r>
              <a:rPr lang="en-GB" b="1" dirty="0" smtClean="0"/>
              <a:t>How </a:t>
            </a:r>
            <a:r>
              <a:rPr lang="en-GB" b="1" dirty="0"/>
              <a:t>often?</a:t>
            </a:r>
            <a:r>
              <a:rPr lang="en-GB" dirty="0"/>
              <a:t> - hourly, daily, weekly? Automate the process?</a:t>
            </a:r>
          </a:p>
          <a:p>
            <a:r>
              <a:rPr lang="en-GB" b="1" dirty="0" smtClean="0"/>
              <a:t>What </a:t>
            </a:r>
            <a:r>
              <a:rPr lang="en-GB" b="1" dirty="0"/>
              <a:t>method / software? </a:t>
            </a:r>
            <a:r>
              <a:rPr lang="en-GB" dirty="0"/>
              <a:t>- duplicating, syncing or mirroring?</a:t>
            </a:r>
          </a:p>
          <a:p>
            <a:r>
              <a:rPr lang="en-GB" b="1" dirty="0" smtClean="0"/>
              <a:t>For </a:t>
            </a:r>
            <a:r>
              <a:rPr lang="en-GB" b="1" dirty="0"/>
              <a:t>how long is it kept? </a:t>
            </a:r>
            <a:r>
              <a:rPr lang="en-GB" dirty="0"/>
              <a:t>- data retention policies that might apply?</a:t>
            </a:r>
          </a:p>
          <a:p>
            <a:r>
              <a:rPr lang="en-GB" b="1" dirty="0" smtClean="0"/>
              <a:t>Verify </a:t>
            </a:r>
            <a:r>
              <a:rPr lang="en-GB" b="1" dirty="0"/>
              <a:t>and recover </a:t>
            </a:r>
            <a:r>
              <a:rPr lang="en-GB" dirty="0"/>
              <a:t>- never assume, regularly test and </a:t>
            </a:r>
            <a:r>
              <a:rPr lang="en-GB" dirty="0" smtClean="0"/>
              <a:t>restore.</a:t>
            </a:r>
          </a:p>
          <a:p>
            <a:endParaRPr lang="en-GB" dirty="0"/>
          </a:p>
          <a:p>
            <a:r>
              <a:rPr lang="en-GB" dirty="0"/>
              <a:t>Backing-up need not be </a:t>
            </a:r>
            <a:r>
              <a:rPr lang="en-GB" dirty="0" smtClean="0"/>
              <a:t>expensive.</a:t>
            </a:r>
            <a:endParaRPr lang="en-GB" dirty="0"/>
          </a:p>
          <a:p>
            <a:r>
              <a:rPr lang="en-GB" dirty="0" smtClean="0"/>
              <a:t>2Tb </a:t>
            </a:r>
            <a:r>
              <a:rPr lang="en-GB" dirty="0"/>
              <a:t>external drives are </a:t>
            </a:r>
            <a:r>
              <a:rPr lang="en-GB" dirty="0" smtClean="0"/>
              <a:t>around.</a:t>
            </a:r>
            <a:endParaRPr lang="en-GB" dirty="0"/>
          </a:p>
          <a:p>
            <a:r>
              <a:rPr lang="en-GB" dirty="0"/>
              <a:t>£50, with back-up </a:t>
            </a:r>
            <a:r>
              <a:rPr lang="en-GB" dirty="0" smtClean="0"/>
              <a:t>software.</a:t>
            </a:r>
          </a:p>
          <a:p>
            <a:endParaRPr lang="en-GB" dirty="0"/>
          </a:p>
          <a:p>
            <a:r>
              <a:rPr lang="en-GB" dirty="0"/>
              <a:t>Also consider non-digital storage too!</a:t>
            </a:r>
          </a:p>
        </p:txBody>
      </p:sp>
      <p:pic>
        <p:nvPicPr>
          <p:cNvPr id="4" name="Picture 3" descr="&quot;&quot;"/>
          <p:cNvPicPr>
            <a:picLocks noChangeAspect="1"/>
          </p:cNvPicPr>
          <p:nvPr/>
        </p:nvPicPr>
        <p:blipFill>
          <a:blip r:embed="rId2"/>
          <a:stretch>
            <a:fillRect/>
          </a:stretch>
        </p:blipFill>
        <p:spPr>
          <a:xfrm>
            <a:off x="7032104" y="4509120"/>
            <a:ext cx="2578950" cy="1767767"/>
          </a:xfrm>
          <a:prstGeom prst="rect">
            <a:avLst/>
          </a:prstGeom>
        </p:spPr>
      </p:pic>
      <p:sp>
        <p:nvSpPr>
          <p:cNvPr id="5" name="Slide Number Placeholder 4"/>
          <p:cNvSpPr>
            <a:spLocks noGrp="1"/>
          </p:cNvSpPr>
          <p:nvPr>
            <p:ph type="sldNum" sz="quarter" idx="12"/>
          </p:nvPr>
        </p:nvSpPr>
        <p:spPr/>
        <p:txBody>
          <a:bodyPr/>
          <a:lstStyle/>
          <a:p>
            <a:fld id="{016687C5-7511-7743-B429-3BDBE272F28B}" type="slidenum">
              <a:rPr lang="en-US" smtClean="0"/>
              <a:t>27</a:t>
            </a:fld>
            <a:endParaRPr lang="en-US"/>
          </a:p>
        </p:txBody>
      </p:sp>
    </p:spTree>
    <p:extLst>
      <p:ext uri="{BB962C8B-B14F-4D97-AF65-F5344CB8AC3E}">
        <p14:creationId xmlns:p14="http://schemas.microsoft.com/office/powerpoint/2010/main" val="1802080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File sharing </a:t>
            </a:r>
            <a:r>
              <a:rPr lang="en-GB" sz="4400" dirty="0" smtClean="0"/>
              <a:t>and</a:t>
            </a:r>
            <a:r>
              <a:rPr lang="en-GB" dirty="0" smtClean="0"/>
              <a:t> collaborative environments</a:t>
            </a:r>
            <a:endParaRPr lang="en-GB" dirty="0"/>
          </a:p>
        </p:txBody>
      </p:sp>
      <p:sp>
        <p:nvSpPr>
          <p:cNvPr id="3" name="Content Placeholder 2"/>
          <p:cNvSpPr>
            <a:spLocks noGrp="1"/>
          </p:cNvSpPr>
          <p:nvPr>
            <p:ph idx="1"/>
          </p:nvPr>
        </p:nvSpPr>
        <p:spPr>
          <a:xfrm>
            <a:off x="916252" y="1403648"/>
            <a:ext cx="10879508" cy="5141168"/>
          </a:xfrm>
        </p:spPr>
        <p:txBody>
          <a:bodyPr>
            <a:normAutofit/>
          </a:bodyPr>
          <a:lstStyle/>
          <a:p>
            <a:pPr marL="0" indent="0">
              <a:buNone/>
            </a:pPr>
            <a:r>
              <a:rPr lang="en-GB" sz="1800" dirty="0">
                <a:solidFill>
                  <a:srgbClr val="000000"/>
                </a:solidFill>
              </a:rPr>
              <a:t>Sharing data between </a:t>
            </a:r>
            <a:r>
              <a:rPr lang="en-GB" sz="1800" dirty="0" smtClean="0">
                <a:solidFill>
                  <a:srgbClr val="000000"/>
                </a:solidFill>
              </a:rPr>
              <a:t>researchers - sending </a:t>
            </a:r>
            <a:r>
              <a:rPr lang="en-GB" sz="1800" dirty="0">
                <a:solidFill>
                  <a:srgbClr val="000000"/>
                </a:solidFill>
              </a:rPr>
              <a:t>as insecure email </a:t>
            </a:r>
            <a:r>
              <a:rPr lang="en-GB" sz="1800" dirty="0" smtClean="0">
                <a:solidFill>
                  <a:srgbClr val="000000"/>
                </a:solidFill>
              </a:rPr>
              <a:t>attachments </a:t>
            </a:r>
            <a:endParaRPr lang="en-GB" sz="1800" dirty="0">
              <a:solidFill>
                <a:srgbClr val="000000"/>
              </a:solidFill>
            </a:endParaRPr>
          </a:p>
          <a:p>
            <a:pPr marL="0" indent="0">
              <a:buNone/>
            </a:pPr>
            <a:r>
              <a:rPr lang="en-GB" sz="1800" dirty="0">
                <a:solidFill>
                  <a:srgbClr val="000000"/>
                </a:solidFill>
              </a:rPr>
              <a:t>Other options:</a:t>
            </a:r>
          </a:p>
          <a:p>
            <a:pPr marL="285750" indent="-285750"/>
            <a:r>
              <a:rPr lang="en-GB" sz="1800" dirty="0">
                <a:solidFill>
                  <a:srgbClr val="000000"/>
                </a:solidFill>
              </a:rPr>
              <a:t>Virtual Research </a:t>
            </a:r>
            <a:r>
              <a:rPr lang="en-GB" sz="1800" dirty="0" smtClean="0">
                <a:solidFill>
                  <a:srgbClr val="000000"/>
                </a:solidFill>
              </a:rPr>
              <a:t>Environments (MS SharePoint, Basecamp, Huddle).</a:t>
            </a:r>
            <a:endParaRPr lang="en-GB" sz="1800" dirty="0">
              <a:solidFill>
                <a:srgbClr val="000000"/>
              </a:solidFill>
            </a:endParaRPr>
          </a:p>
          <a:p>
            <a:pPr marL="285750" indent="-285750"/>
            <a:r>
              <a:rPr lang="en-GB" sz="1800" dirty="0">
                <a:solidFill>
                  <a:srgbClr val="000000"/>
                </a:solidFill>
              </a:rPr>
              <a:t>Locally managed; </a:t>
            </a:r>
            <a:r>
              <a:rPr lang="en-GB" sz="1800" dirty="0" err="1">
                <a:solidFill>
                  <a:srgbClr val="000000"/>
                </a:solidFill>
              </a:rPr>
              <a:t>ownCloud</a:t>
            </a:r>
            <a:r>
              <a:rPr lang="en-GB" sz="1800" dirty="0">
                <a:solidFill>
                  <a:srgbClr val="000000"/>
                </a:solidFill>
              </a:rPr>
              <a:t> and </a:t>
            </a:r>
            <a:r>
              <a:rPr lang="en-GB" sz="1800" dirty="0" err="1" smtClean="0">
                <a:solidFill>
                  <a:srgbClr val="000000"/>
                </a:solidFill>
              </a:rPr>
              <a:t>ZendTo</a:t>
            </a:r>
            <a:r>
              <a:rPr lang="en-GB" sz="1800" dirty="0" smtClean="0">
                <a:solidFill>
                  <a:srgbClr val="000000"/>
                </a:solidFill>
              </a:rPr>
              <a:t>.</a:t>
            </a:r>
            <a:endParaRPr lang="en-GB" sz="1800" dirty="0">
              <a:solidFill>
                <a:srgbClr val="000000"/>
              </a:solidFill>
            </a:endParaRPr>
          </a:p>
          <a:p>
            <a:pPr marL="285750" indent="-285750"/>
            <a:r>
              <a:rPr lang="en-GB" sz="1800" dirty="0" smtClean="0">
                <a:solidFill>
                  <a:srgbClr val="000000"/>
                </a:solidFill>
              </a:rPr>
              <a:t>Secure file </a:t>
            </a:r>
            <a:r>
              <a:rPr lang="en-GB" sz="1800" dirty="0">
                <a:solidFill>
                  <a:srgbClr val="000000"/>
                </a:solidFill>
              </a:rPr>
              <a:t>transfer protocol </a:t>
            </a:r>
            <a:r>
              <a:rPr lang="en-GB" sz="1800" dirty="0" smtClean="0">
                <a:solidFill>
                  <a:srgbClr val="000000"/>
                </a:solidFill>
              </a:rPr>
              <a:t>(SFTP).</a:t>
            </a:r>
            <a:endParaRPr lang="en-GB" sz="1800" dirty="0">
              <a:solidFill>
                <a:srgbClr val="000000"/>
              </a:solidFill>
            </a:endParaRPr>
          </a:p>
          <a:p>
            <a:pPr marL="285750" indent="-285750"/>
            <a:r>
              <a:rPr lang="en-GB" sz="1800" dirty="0">
                <a:solidFill>
                  <a:srgbClr val="000000"/>
                </a:solidFill>
              </a:rPr>
              <a:t>Physical </a:t>
            </a:r>
            <a:r>
              <a:rPr lang="en-GB" sz="1800" dirty="0" smtClean="0">
                <a:solidFill>
                  <a:srgbClr val="000000"/>
                </a:solidFill>
              </a:rPr>
              <a:t>media.</a:t>
            </a:r>
            <a:endParaRPr lang="en-GB" sz="1800" dirty="0">
              <a:solidFill>
                <a:srgbClr val="000000"/>
              </a:solidFill>
            </a:endParaRPr>
          </a:p>
          <a:p>
            <a:pPr marL="285750" indent="-285750"/>
            <a:r>
              <a:rPr lang="en-GB" sz="1800" dirty="0">
                <a:solidFill>
                  <a:srgbClr val="000000"/>
                </a:solidFill>
              </a:rPr>
              <a:t>Cloud </a:t>
            </a:r>
            <a:r>
              <a:rPr lang="en-GB" sz="1800" dirty="0" smtClean="0">
                <a:solidFill>
                  <a:srgbClr val="000000"/>
                </a:solidFill>
              </a:rPr>
              <a:t>solutions</a:t>
            </a:r>
            <a:r>
              <a:rPr lang="en-GB" sz="1800" dirty="0">
                <a:solidFill>
                  <a:srgbClr val="000000"/>
                </a:solidFill>
              </a:rPr>
              <a:t>: Dropbox, </a:t>
            </a:r>
            <a:r>
              <a:rPr lang="en-GB" sz="1800" dirty="0" err="1">
                <a:solidFill>
                  <a:srgbClr val="000000"/>
                </a:solidFill>
              </a:rPr>
              <a:t>GoogleDocs</a:t>
            </a:r>
            <a:r>
              <a:rPr lang="en-GB" sz="1800" dirty="0">
                <a:solidFill>
                  <a:srgbClr val="000000"/>
                </a:solidFill>
              </a:rPr>
              <a:t>, Google Drive, Microsoft OneDrive, </a:t>
            </a:r>
            <a:r>
              <a:rPr lang="en-GB" sz="1800" dirty="0" err="1">
                <a:solidFill>
                  <a:srgbClr val="000000"/>
                </a:solidFill>
              </a:rPr>
              <a:t>SpiderOak</a:t>
            </a:r>
            <a:r>
              <a:rPr lang="en-GB" sz="1800" dirty="0">
                <a:solidFill>
                  <a:srgbClr val="000000"/>
                </a:solidFill>
              </a:rPr>
              <a:t>, Mega.nz or </a:t>
            </a:r>
            <a:r>
              <a:rPr lang="en-GB" sz="1800" dirty="0" err="1" smtClean="0">
                <a:solidFill>
                  <a:srgbClr val="000000"/>
                </a:solidFill>
              </a:rPr>
              <a:t>Tresorit</a:t>
            </a:r>
            <a:r>
              <a:rPr lang="en-GB" sz="1800" dirty="0" smtClean="0">
                <a:solidFill>
                  <a:srgbClr val="000000"/>
                </a:solidFill>
              </a:rPr>
              <a:t>.</a:t>
            </a:r>
            <a:r>
              <a:rPr lang="en-GB" sz="1800" dirty="0">
                <a:solidFill>
                  <a:srgbClr val="000000"/>
                </a:solidFill>
              </a:rPr>
              <a:t> </a:t>
            </a:r>
            <a:endParaRPr lang="en-GB" sz="1800" dirty="0">
              <a:solidFill>
                <a:srgbClr val="0000FF"/>
              </a:solidFill>
            </a:endParaRPr>
          </a:p>
          <a:p>
            <a:pPr lvl="1" indent="0">
              <a:buNone/>
            </a:pPr>
            <a:endParaRPr lang="en-GB" sz="1800" dirty="0">
              <a:solidFill>
                <a:srgbClr val="0000FF"/>
              </a:solidFill>
            </a:endParaRPr>
          </a:p>
          <a:p>
            <a:pPr lvl="1" indent="0">
              <a:buNone/>
            </a:pPr>
            <a:endParaRPr lang="en-GB" sz="1800" dirty="0">
              <a:solidFill>
                <a:srgbClr val="0000FF"/>
              </a:solidFill>
            </a:endParaRPr>
          </a:p>
          <a:p>
            <a:pPr lvl="1" indent="0">
              <a:buNone/>
            </a:pPr>
            <a:endParaRPr lang="en-GB" sz="1800" dirty="0">
              <a:solidFill>
                <a:srgbClr val="0000FF"/>
              </a:solidFill>
            </a:endParaRPr>
          </a:p>
          <a:p>
            <a:pPr lvl="1" indent="0">
              <a:buNone/>
            </a:pPr>
            <a:endParaRPr lang="en-GB" sz="1800" dirty="0">
              <a:solidFill>
                <a:srgbClr val="0000FF"/>
              </a:solidFill>
            </a:endParaRPr>
          </a:p>
          <a:p>
            <a:pPr marL="285750" indent="-285750"/>
            <a:r>
              <a:rPr lang="en-GB" sz="1800" dirty="0" smtClean="0">
                <a:solidFill>
                  <a:srgbClr val="000000"/>
                </a:solidFill>
                <a:hlinkClick r:id="rId2"/>
              </a:rPr>
              <a:t>More information</a:t>
            </a:r>
            <a:r>
              <a:rPr lang="en-GB" sz="1800" dirty="0">
                <a:solidFill>
                  <a:srgbClr val="000000"/>
                </a:solidFill>
                <a:hlinkClick r:id="rId2"/>
              </a:rPr>
              <a:t> </a:t>
            </a:r>
            <a:r>
              <a:rPr lang="en-GB" sz="1800" dirty="0" smtClean="0">
                <a:solidFill>
                  <a:srgbClr val="000000"/>
                </a:solidFill>
                <a:hlinkClick r:id="rId2"/>
              </a:rPr>
              <a:t>on file sharing</a:t>
            </a:r>
            <a:r>
              <a:rPr lang="en-GB" sz="1800" dirty="0" smtClean="0">
                <a:solidFill>
                  <a:srgbClr val="000000"/>
                </a:solidFill>
              </a:rPr>
              <a:t>.</a:t>
            </a:r>
          </a:p>
          <a:p>
            <a:pPr marL="285750" indent="-285750"/>
            <a:endParaRPr lang="en-GB" sz="1600" dirty="0">
              <a:solidFill>
                <a:srgbClr val="000000"/>
              </a:solidFill>
              <a:cs typeface="Arial" panose="020B0604020202020204" pitchFamily="34" charset="0"/>
            </a:endParaRPr>
          </a:p>
          <a:p>
            <a:pPr marL="0" indent="0">
              <a:buNone/>
            </a:pPr>
            <a:endParaRPr lang="en-GB" dirty="0">
              <a:cs typeface="Arial" panose="020B0604020202020204" pitchFamily="34" charset="0"/>
            </a:endParaRPr>
          </a:p>
        </p:txBody>
      </p:sp>
      <p:pic>
        <p:nvPicPr>
          <p:cNvPr id="4" name="Picture 3" descr="&quot;&quot;"/>
          <p:cNvPicPr>
            <a:picLocks noChangeAspect="1"/>
          </p:cNvPicPr>
          <p:nvPr/>
        </p:nvPicPr>
        <p:blipFill>
          <a:blip r:embed="rId3"/>
          <a:stretch>
            <a:fillRect/>
          </a:stretch>
        </p:blipFill>
        <p:spPr>
          <a:xfrm>
            <a:off x="2322377" y="4405266"/>
            <a:ext cx="936104" cy="923589"/>
          </a:xfrm>
          <a:prstGeom prst="rect">
            <a:avLst/>
          </a:prstGeom>
        </p:spPr>
      </p:pic>
      <p:pic>
        <p:nvPicPr>
          <p:cNvPr id="5" name="Picture 4" descr="&quot;&quot;"/>
          <p:cNvPicPr>
            <a:picLocks noChangeAspect="1"/>
          </p:cNvPicPr>
          <p:nvPr/>
        </p:nvPicPr>
        <p:blipFill>
          <a:blip r:embed="rId4"/>
          <a:stretch>
            <a:fillRect/>
          </a:stretch>
        </p:blipFill>
        <p:spPr>
          <a:xfrm>
            <a:off x="4712411" y="4405265"/>
            <a:ext cx="936104" cy="923590"/>
          </a:xfrm>
          <a:prstGeom prst="rect">
            <a:avLst/>
          </a:prstGeom>
        </p:spPr>
      </p:pic>
      <p:pic>
        <p:nvPicPr>
          <p:cNvPr id="6" name="Picture 5" descr="&quot;&quot;"/>
          <p:cNvPicPr>
            <a:picLocks noChangeAspect="1"/>
          </p:cNvPicPr>
          <p:nvPr/>
        </p:nvPicPr>
        <p:blipFill>
          <a:blip r:embed="rId5"/>
          <a:stretch>
            <a:fillRect/>
          </a:stretch>
        </p:blipFill>
        <p:spPr>
          <a:xfrm>
            <a:off x="6944659" y="4405266"/>
            <a:ext cx="735517" cy="930230"/>
          </a:xfrm>
          <a:prstGeom prst="rect">
            <a:avLst/>
          </a:prstGeom>
        </p:spPr>
      </p:pic>
    </p:spTree>
    <p:extLst>
      <p:ext uri="{BB962C8B-B14F-4D97-AF65-F5344CB8AC3E}">
        <p14:creationId xmlns:p14="http://schemas.microsoft.com/office/powerpoint/2010/main" val="189298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Data disposal</a:t>
            </a:r>
            <a:endParaRPr lang="en-GB" sz="4000" dirty="0"/>
          </a:p>
        </p:txBody>
      </p:sp>
      <p:sp>
        <p:nvSpPr>
          <p:cNvPr id="3" name="Content Placeholder 2"/>
          <p:cNvSpPr>
            <a:spLocks noGrp="1"/>
          </p:cNvSpPr>
          <p:nvPr>
            <p:ph idx="1"/>
          </p:nvPr>
        </p:nvSpPr>
        <p:spPr>
          <a:xfrm>
            <a:off x="663879" y="1362691"/>
            <a:ext cx="10008296" cy="5141168"/>
          </a:xfrm>
        </p:spPr>
        <p:txBody>
          <a:bodyPr>
            <a:normAutofit/>
          </a:bodyPr>
          <a:lstStyle/>
          <a:p>
            <a:pPr marL="0" indent="0">
              <a:buNone/>
            </a:pPr>
            <a:r>
              <a:rPr lang="en-GB" sz="1600" dirty="0"/>
              <a:t>Having a strategy for reliably erasing data files is a critical component of managing </a:t>
            </a:r>
            <a:endParaRPr lang="en-GB" sz="1600" dirty="0" smtClean="0"/>
          </a:p>
          <a:p>
            <a:pPr marL="0" indent="0">
              <a:buNone/>
            </a:pPr>
            <a:r>
              <a:rPr lang="en-GB" sz="1600" dirty="0" smtClean="0"/>
              <a:t>data </a:t>
            </a:r>
            <a:r>
              <a:rPr lang="en-GB" sz="1600" dirty="0"/>
              <a:t>securely and may be </a:t>
            </a:r>
            <a:r>
              <a:rPr lang="en-GB" sz="1600" dirty="0" smtClean="0"/>
              <a:t>needed </a:t>
            </a:r>
            <a:r>
              <a:rPr lang="en-GB" sz="1600" dirty="0"/>
              <a:t>at various stages in the data cycle.</a:t>
            </a:r>
            <a:endParaRPr lang="en-GB" sz="1600" dirty="0" smtClean="0">
              <a:cs typeface="Arial" panose="020B0604020202020204" pitchFamily="34" charset="0"/>
            </a:endParaRPr>
          </a:p>
          <a:p>
            <a:pPr marL="0" indent="0">
              <a:buNone/>
            </a:pPr>
            <a:endParaRPr lang="en-GB" sz="1600" dirty="0"/>
          </a:p>
          <a:p>
            <a:pPr marL="0" indent="0">
              <a:buNone/>
            </a:pPr>
            <a:r>
              <a:rPr lang="en-GB" sz="1600" dirty="0" smtClean="0"/>
              <a:t>Ensure p</a:t>
            </a:r>
            <a:r>
              <a:rPr lang="en-GB" sz="1600" dirty="0" smtClean="0">
                <a:cs typeface="Arial" panose="020B0604020202020204" pitchFamily="34" charset="0"/>
              </a:rPr>
              <a:t>roper </a:t>
            </a:r>
            <a:r>
              <a:rPr lang="en-GB" sz="1600" dirty="0">
                <a:cs typeface="Arial" panose="020B0604020202020204" pitchFamily="34" charset="0"/>
              </a:rPr>
              <a:t>disposal of equipment and </a:t>
            </a:r>
            <a:r>
              <a:rPr lang="en-GB" sz="1600" dirty="0" smtClean="0">
                <a:cs typeface="Arial" panose="020B0604020202020204" pitchFamily="34" charset="0"/>
              </a:rPr>
              <a:t>media.</a:t>
            </a:r>
            <a:endParaRPr lang="en-GB" sz="1600" dirty="0">
              <a:cs typeface="Arial" panose="020B0604020202020204" pitchFamily="34" charset="0"/>
            </a:endParaRPr>
          </a:p>
          <a:p>
            <a:pPr marL="0" indent="0">
              <a:buNone/>
            </a:pPr>
            <a:r>
              <a:rPr lang="en-GB" sz="1600" dirty="0">
                <a:cs typeface="Arial" panose="020B0604020202020204" pitchFamily="34" charset="0"/>
              </a:rPr>
              <a:t>Even reformatting a hard drive is </a:t>
            </a:r>
            <a:r>
              <a:rPr lang="en-GB" sz="1600" b="1" dirty="0">
                <a:cs typeface="Arial" panose="020B0604020202020204" pitchFamily="34" charset="0"/>
              </a:rPr>
              <a:t>not </a:t>
            </a:r>
            <a:r>
              <a:rPr lang="en-GB" sz="1600" dirty="0" smtClean="0">
                <a:cs typeface="Arial" panose="020B0604020202020204" pitchFamily="34" charset="0"/>
              </a:rPr>
              <a:t>sufficient.</a:t>
            </a:r>
            <a:endParaRPr lang="en-GB" sz="1600" dirty="0">
              <a:cs typeface="Arial" panose="020B0604020202020204" pitchFamily="34" charset="0"/>
            </a:endParaRPr>
          </a:p>
          <a:p>
            <a:pPr marL="0" indent="0">
              <a:buNone/>
            </a:pPr>
            <a:r>
              <a:rPr lang="en-GB" sz="1600" dirty="0">
                <a:cs typeface="Arial" panose="020B0604020202020204" pitchFamily="34" charset="0"/>
              </a:rPr>
              <a:t>If in doubt, physically destroy the </a:t>
            </a:r>
            <a:r>
              <a:rPr lang="en-GB" sz="1600" dirty="0" smtClean="0">
                <a:cs typeface="Arial" panose="020B0604020202020204" pitchFamily="34" charset="0"/>
              </a:rPr>
              <a:t>drive.</a:t>
            </a:r>
            <a:endParaRPr lang="en-GB" sz="1600" dirty="0"/>
          </a:p>
          <a:p>
            <a:pPr marL="0" indent="0">
              <a:buNone/>
            </a:pPr>
            <a:r>
              <a:rPr lang="en-GB" sz="1600" b="1" dirty="0">
                <a:cs typeface="Arial" panose="020B0604020202020204" pitchFamily="34" charset="0"/>
              </a:rPr>
              <a:t>	</a:t>
            </a:r>
            <a:r>
              <a:rPr lang="en-GB" sz="1600" b="1" dirty="0" err="1" smtClean="0">
                <a:cs typeface="Arial" panose="020B0604020202020204" pitchFamily="34" charset="0"/>
              </a:rPr>
              <a:t>BCWipe</a:t>
            </a:r>
            <a:r>
              <a:rPr lang="en-GB" sz="1600" b="1" dirty="0" smtClean="0">
                <a:cs typeface="Arial" panose="020B0604020202020204" pitchFamily="34" charset="0"/>
              </a:rPr>
              <a:t> </a:t>
            </a:r>
            <a:r>
              <a:rPr lang="en-GB" sz="1600" dirty="0">
                <a:cs typeface="Arial" panose="020B0604020202020204" pitchFamily="34" charset="0"/>
              </a:rPr>
              <a:t>- uses ‘military-grade procedures to surgically remove all traces of                                   </a:t>
            </a:r>
            <a:endParaRPr lang="en-GB" sz="1600" dirty="0" smtClean="0">
              <a:cs typeface="Arial" panose="020B0604020202020204" pitchFamily="34" charset="0"/>
            </a:endParaRPr>
          </a:p>
          <a:p>
            <a:pPr marL="0" indent="0">
              <a:buNone/>
            </a:pPr>
            <a:r>
              <a:rPr lang="en-GB" sz="1600" dirty="0"/>
              <a:t> </a:t>
            </a:r>
            <a:r>
              <a:rPr lang="en-GB" sz="1600" dirty="0" smtClean="0"/>
              <a:t>                                 </a:t>
            </a:r>
            <a:r>
              <a:rPr lang="en-GB" sz="1600" dirty="0" smtClean="0">
                <a:cs typeface="Arial" panose="020B0604020202020204" pitchFamily="34" charset="0"/>
              </a:rPr>
              <a:t>any file;</a:t>
            </a:r>
            <a:endParaRPr lang="en-GB" sz="1600" dirty="0"/>
          </a:p>
          <a:p>
            <a:pPr marL="0" indent="0">
              <a:buNone/>
            </a:pPr>
            <a:r>
              <a:rPr lang="en-GB" sz="1600" dirty="0">
                <a:cs typeface="Arial" panose="020B0604020202020204" pitchFamily="34" charset="0"/>
              </a:rPr>
              <a:t>		</a:t>
            </a:r>
            <a:r>
              <a:rPr lang="en-GB" sz="1600" dirty="0" smtClean="0">
                <a:cs typeface="Arial" panose="020B0604020202020204" pitchFamily="34" charset="0"/>
              </a:rPr>
              <a:t>- </a:t>
            </a:r>
            <a:r>
              <a:rPr lang="en-GB" sz="1600" dirty="0">
                <a:cs typeface="Arial" panose="020B0604020202020204" pitchFamily="34" charset="0"/>
              </a:rPr>
              <a:t>can be applied to entire disk </a:t>
            </a:r>
            <a:r>
              <a:rPr lang="en-GB" sz="1600" dirty="0" smtClean="0">
                <a:cs typeface="Arial" panose="020B0604020202020204" pitchFamily="34" charset="0"/>
              </a:rPr>
              <a:t>drives;</a:t>
            </a:r>
            <a:endParaRPr lang="en-GB" sz="1600" dirty="0">
              <a:cs typeface="Arial" panose="020B0604020202020204" pitchFamily="34" charset="0"/>
            </a:endParaRPr>
          </a:p>
          <a:p>
            <a:pPr marL="0" indent="0">
              <a:buNone/>
            </a:pPr>
            <a:endParaRPr lang="en-GB" sz="1600" dirty="0"/>
          </a:p>
          <a:p>
            <a:pPr marL="0" indent="0">
              <a:buNone/>
            </a:pPr>
            <a:r>
              <a:rPr lang="en-GB" sz="1600" b="1" dirty="0">
                <a:cs typeface="Arial" panose="020B0604020202020204" pitchFamily="34" charset="0"/>
              </a:rPr>
              <a:t>	</a:t>
            </a:r>
            <a:r>
              <a:rPr lang="en-GB" sz="1600" b="1" dirty="0" smtClean="0">
                <a:cs typeface="Arial" panose="020B0604020202020204" pitchFamily="34" charset="0"/>
              </a:rPr>
              <a:t>AxCrypt </a:t>
            </a:r>
            <a:r>
              <a:rPr lang="en-GB" sz="1600" dirty="0">
                <a:cs typeface="Arial" panose="020B0604020202020204" pitchFamily="34" charset="0"/>
              </a:rPr>
              <a:t>- free open source file and folder </a:t>
            </a:r>
            <a:r>
              <a:rPr lang="en-GB" sz="1600" dirty="0" smtClean="0">
                <a:cs typeface="Arial" panose="020B0604020202020204" pitchFamily="34" charset="0"/>
              </a:rPr>
              <a:t>shredding.</a:t>
            </a:r>
            <a:endParaRPr lang="en-GB" sz="1600" dirty="0" smtClean="0">
              <a:cs typeface="Arial" panose="020B0604020202020204" pitchFamily="34" charset="0"/>
            </a:endParaRPr>
          </a:p>
          <a:p>
            <a:pPr marL="0" indent="0">
              <a:buNone/>
            </a:pPr>
            <a:r>
              <a:rPr lang="en-GB" sz="1600" dirty="0"/>
              <a:t>	</a:t>
            </a:r>
            <a:r>
              <a:rPr lang="en-GB" sz="1600" dirty="0" smtClean="0"/>
              <a:t>               </a:t>
            </a:r>
            <a:r>
              <a:rPr lang="en-GB" sz="1600" dirty="0" smtClean="0">
                <a:cs typeface="Arial" panose="020B0604020202020204" pitchFamily="34" charset="0"/>
              </a:rPr>
              <a:t>- </a:t>
            </a:r>
            <a:r>
              <a:rPr lang="en-GB" sz="1600" dirty="0">
                <a:cs typeface="Arial" panose="020B0604020202020204" pitchFamily="34" charset="0"/>
              </a:rPr>
              <a:t>Integrates into Windows well, useful for single </a:t>
            </a:r>
            <a:r>
              <a:rPr lang="en-GB" sz="1600" dirty="0" smtClean="0">
                <a:cs typeface="Arial" panose="020B0604020202020204" pitchFamily="34" charset="0"/>
              </a:rPr>
              <a:t>files.</a:t>
            </a:r>
            <a:endParaRPr lang="en-GB" sz="1600" dirty="0">
              <a:cs typeface="Arial" panose="020B0604020202020204" pitchFamily="34" charset="0"/>
            </a:endParaRPr>
          </a:p>
        </p:txBody>
      </p:sp>
      <p:pic>
        <p:nvPicPr>
          <p:cNvPr id="4" name="Picture 3" descr="&quot;&quot;"/>
          <p:cNvPicPr>
            <a:picLocks noChangeAspect="1"/>
          </p:cNvPicPr>
          <p:nvPr/>
        </p:nvPicPr>
        <p:blipFill>
          <a:blip r:embed="rId2"/>
          <a:stretch>
            <a:fillRect/>
          </a:stretch>
        </p:blipFill>
        <p:spPr>
          <a:xfrm>
            <a:off x="787161" y="3513100"/>
            <a:ext cx="792088" cy="783670"/>
          </a:xfrm>
          <a:prstGeom prst="rect">
            <a:avLst/>
          </a:prstGeom>
        </p:spPr>
      </p:pic>
      <p:pic>
        <p:nvPicPr>
          <p:cNvPr id="5" name="Picture 4" descr="&quot;&quot;"/>
          <p:cNvPicPr>
            <a:picLocks noChangeAspect="1"/>
          </p:cNvPicPr>
          <p:nvPr/>
        </p:nvPicPr>
        <p:blipFill>
          <a:blip r:embed="rId3"/>
          <a:stretch>
            <a:fillRect/>
          </a:stretch>
        </p:blipFill>
        <p:spPr>
          <a:xfrm>
            <a:off x="759677" y="4827313"/>
            <a:ext cx="819572" cy="714590"/>
          </a:xfrm>
          <a:prstGeom prst="rect">
            <a:avLst/>
          </a:prstGeom>
        </p:spPr>
      </p:pic>
      <p:pic>
        <p:nvPicPr>
          <p:cNvPr id="6" name="Picture 5" descr="&quot;&quot;"/>
          <p:cNvPicPr>
            <a:picLocks noChangeAspect="1"/>
          </p:cNvPicPr>
          <p:nvPr/>
        </p:nvPicPr>
        <p:blipFill>
          <a:blip r:embed="rId4"/>
          <a:stretch>
            <a:fillRect/>
          </a:stretch>
        </p:blipFill>
        <p:spPr>
          <a:xfrm>
            <a:off x="8489160" y="832148"/>
            <a:ext cx="3456384" cy="2300884"/>
          </a:xfrm>
          <a:prstGeom prst="rect">
            <a:avLst/>
          </a:prstGeom>
        </p:spPr>
      </p:pic>
      <p:pic>
        <p:nvPicPr>
          <p:cNvPr id="7" name="Picture 6" descr="&quot;&quot;"/>
          <p:cNvPicPr>
            <a:picLocks noChangeAspect="1"/>
          </p:cNvPicPr>
          <p:nvPr/>
        </p:nvPicPr>
        <p:blipFill>
          <a:blip r:embed="rId5"/>
          <a:stretch>
            <a:fillRect/>
          </a:stretch>
        </p:blipFill>
        <p:spPr>
          <a:xfrm>
            <a:off x="8654352" y="4008133"/>
            <a:ext cx="1563000" cy="1660333"/>
          </a:xfrm>
          <a:prstGeom prst="rect">
            <a:avLst/>
          </a:prstGeom>
        </p:spPr>
      </p:pic>
    </p:spTree>
    <p:extLst>
      <p:ext uri="{BB962C8B-B14F-4D97-AF65-F5344CB8AC3E}">
        <p14:creationId xmlns:p14="http://schemas.microsoft.com/office/powerpoint/2010/main" val="3373900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a:t/>
            </a:r>
            <a:br>
              <a:rPr lang="en-GB" sz="4000" dirty="0"/>
            </a:br>
            <a:r>
              <a:rPr lang="en-GB" sz="4000" dirty="0" smtClean="0"/>
              <a:t>Data Management at the UK Data Service</a:t>
            </a:r>
            <a:r>
              <a:rPr lang="en-GB" sz="4000" dirty="0"/>
              <a:t/>
            </a:r>
            <a:br>
              <a:rPr lang="en-GB" sz="4000" dirty="0"/>
            </a:br>
            <a:endParaRPr lang="en-GB" sz="4000" dirty="0"/>
          </a:p>
        </p:txBody>
      </p:sp>
      <p:sp>
        <p:nvSpPr>
          <p:cNvPr id="3" name="Content Placeholder 2"/>
          <p:cNvSpPr>
            <a:spLocks noGrp="1"/>
          </p:cNvSpPr>
          <p:nvPr>
            <p:ph idx="1"/>
          </p:nvPr>
        </p:nvSpPr>
        <p:spPr>
          <a:xfrm>
            <a:off x="623392" y="1268760"/>
            <a:ext cx="5400600" cy="5227835"/>
          </a:xfrm>
        </p:spPr>
        <p:txBody>
          <a:bodyPr>
            <a:normAutofit/>
          </a:bodyPr>
          <a:lstStyle/>
          <a:p>
            <a:r>
              <a:rPr lang="en-GB" sz="2600" dirty="0" smtClean="0"/>
              <a:t>Support and training for data creators with accessing, managing, and using data.</a:t>
            </a:r>
          </a:p>
          <a:p>
            <a:pPr marL="285750" indent="-285750"/>
            <a:r>
              <a:rPr lang="en-GB" sz="2600" dirty="0" smtClean="0"/>
              <a:t>One-stop-shop for social science data.</a:t>
            </a:r>
            <a:endParaRPr lang="en-GB" sz="2600" dirty="0"/>
          </a:p>
          <a:p>
            <a:r>
              <a:rPr lang="en-GB" sz="2600" dirty="0" smtClean="0"/>
              <a:t>Website</a:t>
            </a:r>
            <a:r>
              <a:rPr lang="en-GB" sz="2600" dirty="0"/>
              <a:t>, data catalogue: </a:t>
            </a:r>
            <a:r>
              <a:rPr lang="en-GB" sz="2600" dirty="0">
                <a:hlinkClick r:id="rId2"/>
              </a:rPr>
              <a:t>https://www.ukdataservice.ac.uk</a:t>
            </a:r>
            <a:r>
              <a:rPr lang="en-GB" sz="2600" dirty="0" smtClean="0">
                <a:hlinkClick r:id="rId2"/>
              </a:rPr>
              <a:t>/</a:t>
            </a:r>
            <a:r>
              <a:rPr lang="en-GB" sz="2600" dirty="0" smtClean="0"/>
              <a:t> </a:t>
            </a:r>
          </a:p>
          <a:p>
            <a:r>
              <a:rPr lang="en-GB" sz="2600" dirty="0" smtClean="0"/>
              <a:t>More </a:t>
            </a:r>
            <a:r>
              <a:rPr lang="en-GB" sz="2600" dirty="0"/>
              <a:t>webinars available: </a:t>
            </a:r>
            <a:endParaRPr lang="en-GB" sz="2600" dirty="0" smtClean="0"/>
          </a:p>
          <a:p>
            <a:r>
              <a:rPr lang="en-GB" sz="2600" dirty="0" smtClean="0">
                <a:hlinkClick r:id="rId3"/>
              </a:rPr>
              <a:t>https</a:t>
            </a:r>
            <a:r>
              <a:rPr lang="en-GB" sz="2600" dirty="0">
                <a:hlinkClick r:id="rId3"/>
              </a:rPr>
              <a:t>://</a:t>
            </a:r>
            <a:r>
              <a:rPr lang="en-GB" sz="2600" dirty="0" smtClean="0">
                <a:hlinkClick r:id="rId3"/>
              </a:rPr>
              <a:t>www.ukdataservice.ac.uk/news-and-events/events.aspx</a:t>
            </a:r>
            <a:r>
              <a:rPr lang="en-GB" sz="2600" dirty="0" smtClean="0"/>
              <a:t> </a:t>
            </a:r>
            <a:endParaRPr lang="en-GB" sz="2600" dirty="0"/>
          </a:p>
          <a:p>
            <a:endParaRPr lang="en-GB" dirty="0"/>
          </a:p>
          <a:p>
            <a:pPr marL="285750" indent="-285750"/>
            <a:endParaRPr lang="en-GB" dirty="0" smtClean="0"/>
          </a:p>
          <a:p>
            <a:pPr marL="285750" indent="-285750"/>
            <a:endParaRPr lang="en-GB" dirty="0"/>
          </a:p>
          <a:p>
            <a:endParaRPr lang="en-GB" dirty="0"/>
          </a:p>
        </p:txBody>
      </p:sp>
      <p:pic>
        <p:nvPicPr>
          <p:cNvPr id="4" name="Picture 3" descr="&quot;&quot;"/>
          <p:cNvPicPr>
            <a:picLocks noChangeAspect="1"/>
          </p:cNvPicPr>
          <p:nvPr/>
        </p:nvPicPr>
        <p:blipFill>
          <a:blip r:embed="rId4">
            <a:lum bright="10000" contrast="17000"/>
          </a:blip>
          <a:stretch>
            <a:fillRect/>
          </a:stretch>
        </p:blipFill>
        <p:spPr>
          <a:xfrm>
            <a:off x="6023992" y="1556792"/>
            <a:ext cx="5184575" cy="3929028"/>
          </a:xfrm>
          <a:prstGeom prst="rect">
            <a:avLst/>
          </a:prstGeom>
        </p:spPr>
      </p:pic>
    </p:spTree>
    <p:extLst>
      <p:ext uri="{BB962C8B-B14F-4D97-AF65-F5344CB8AC3E}">
        <p14:creationId xmlns:p14="http://schemas.microsoft.com/office/powerpoint/2010/main" val="464660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4704"/>
            <a:ext cx="9116381" cy="476220"/>
          </a:xfrm>
        </p:spPr>
        <p:txBody>
          <a:bodyPr>
            <a:noAutofit/>
          </a:bodyPr>
          <a:lstStyle/>
          <a:p>
            <a:r>
              <a:rPr lang="en-US" altLang="en-US" sz="4000" dirty="0">
                <a:ea typeface="ＭＳ Ｐゴシック" pitchFamily="34" charset="-128"/>
              </a:rPr>
              <a:t>Managing access to data</a:t>
            </a:r>
            <a:endParaRPr lang="en-GB" sz="4000" dirty="0"/>
          </a:p>
        </p:txBody>
      </p:sp>
      <p:graphicFrame>
        <p:nvGraphicFramePr>
          <p:cNvPr id="4" name="Content Placeholder 3" descr="&quot;&quot;"/>
          <p:cNvGraphicFramePr>
            <a:graphicFrameLocks noGrp="1"/>
          </p:cNvGraphicFramePr>
          <p:nvPr>
            <p:ph idx="1"/>
            <p:extLst>
              <p:ext uri="{D42A27DB-BD31-4B8C-83A1-F6EECF244321}">
                <p14:modId xmlns:p14="http://schemas.microsoft.com/office/powerpoint/2010/main" val="3175501173"/>
              </p:ext>
            </p:extLst>
          </p:nvPr>
        </p:nvGraphicFramePr>
        <p:xfrm>
          <a:off x="1127342" y="1628800"/>
          <a:ext cx="8857091"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4573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FAIR Principles</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sz="3000" dirty="0" smtClean="0">
                <a:solidFill>
                  <a:schemeClr val="accent1"/>
                </a:solidFill>
              </a:rPr>
              <a:t>F</a:t>
            </a:r>
            <a:r>
              <a:rPr lang="en-GB" sz="3000" dirty="0" smtClean="0"/>
              <a:t>indable</a:t>
            </a:r>
          </a:p>
          <a:p>
            <a:pPr marL="0" indent="0">
              <a:buNone/>
            </a:pPr>
            <a:r>
              <a:rPr lang="en-GB" sz="3000" dirty="0" smtClean="0">
                <a:solidFill>
                  <a:schemeClr val="accent1"/>
                </a:solidFill>
              </a:rPr>
              <a:t>	A</a:t>
            </a:r>
            <a:r>
              <a:rPr lang="en-GB" sz="3000" dirty="0" smtClean="0"/>
              <a:t>ccessible</a:t>
            </a:r>
          </a:p>
          <a:p>
            <a:pPr marL="0" indent="0">
              <a:buNone/>
            </a:pPr>
            <a:r>
              <a:rPr lang="en-GB" sz="3000" dirty="0" smtClean="0">
                <a:solidFill>
                  <a:schemeClr val="accent1"/>
                </a:solidFill>
              </a:rPr>
              <a:t>		I</a:t>
            </a:r>
            <a:r>
              <a:rPr lang="en-GB" sz="3000" dirty="0" smtClean="0"/>
              <a:t>nteroperable</a:t>
            </a:r>
          </a:p>
          <a:p>
            <a:pPr marL="0" indent="0">
              <a:buNone/>
            </a:pPr>
            <a:r>
              <a:rPr lang="en-GB" sz="3000" dirty="0" smtClean="0">
                <a:solidFill>
                  <a:schemeClr val="accent1"/>
                </a:solidFill>
              </a:rPr>
              <a:t>			R</a:t>
            </a:r>
            <a:r>
              <a:rPr lang="en-GB" sz="3000" dirty="0" smtClean="0"/>
              <a:t>eusable</a:t>
            </a:r>
          </a:p>
          <a:p>
            <a:pPr marL="0" indent="0">
              <a:buNone/>
            </a:pPr>
            <a:endParaRPr lang="en-GB" sz="3000" dirty="0"/>
          </a:p>
          <a:p>
            <a:pPr marL="0" indent="0">
              <a:buNone/>
            </a:pPr>
            <a:endParaRPr lang="en-GB" sz="3000" dirty="0" smtClean="0"/>
          </a:p>
          <a:p>
            <a:pPr marL="0" indent="0">
              <a:buNone/>
            </a:pPr>
            <a:r>
              <a:rPr lang="en-GB" sz="2600" dirty="0" smtClean="0"/>
              <a:t>Published </a:t>
            </a:r>
            <a:r>
              <a:rPr lang="en-GB" sz="2600" dirty="0"/>
              <a:t>in 2016 in Scientific Data, FAIR principles are outlined as guidelines to help define what good data management looks like, emphasising machine-</a:t>
            </a:r>
            <a:r>
              <a:rPr lang="en-GB" sz="2600" dirty="0" err="1"/>
              <a:t>actionability</a:t>
            </a:r>
            <a:r>
              <a:rPr lang="en-GB" sz="2600" dirty="0"/>
              <a:t> (i.e., the capacity of computational systems to find, access, interoperate, and reuse data with none or minimal human intervention</a:t>
            </a:r>
            <a:r>
              <a:rPr lang="en-GB" sz="2600" dirty="0" smtClean="0"/>
              <a:t>).</a:t>
            </a:r>
            <a:endParaRPr lang="en-GB" sz="2600" dirty="0"/>
          </a:p>
          <a:p>
            <a:pPr marL="0" indent="0">
              <a:buNone/>
            </a:pPr>
            <a:endParaRPr lang="en-GB" dirty="0"/>
          </a:p>
          <a:p>
            <a:pPr marL="0" indent="0">
              <a:buNone/>
            </a:pPr>
            <a:r>
              <a:rPr lang="en-GB" sz="2400" dirty="0" smtClean="0"/>
              <a:t>To find our more about the </a:t>
            </a:r>
            <a:r>
              <a:rPr lang="en-GB" sz="2400" dirty="0" smtClean="0">
                <a:hlinkClick r:id="rId2"/>
              </a:rPr>
              <a:t>FAIR initiative</a:t>
            </a:r>
            <a:r>
              <a:rPr lang="en-GB" sz="2400" dirty="0"/>
              <a:t>.</a:t>
            </a:r>
          </a:p>
        </p:txBody>
      </p:sp>
    </p:spTree>
    <p:extLst>
      <p:ext uri="{BB962C8B-B14F-4D97-AF65-F5344CB8AC3E}">
        <p14:creationId xmlns:p14="http://schemas.microsoft.com/office/powerpoint/2010/main" val="1362485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1292"/>
            <a:ext cx="10515600" cy="1020674"/>
          </a:xfrm>
        </p:spPr>
        <p:txBody>
          <a:bodyPr>
            <a:noAutofit/>
          </a:bodyPr>
          <a:lstStyle/>
          <a:p>
            <a:pPr algn="ctr"/>
            <a:r>
              <a:rPr lang="en-GB" sz="4000" dirty="0" smtClean="0"/>
              <a:t>The FAIR </a:t>
            </a:r>
            <a:r>
              <a:rPr lang="en-GB" sz="4000" dirty="0"/>
              <a:t>Principles</a:t>
            </a:r>
          </a:p>
        </p:txBody>
      </p:sp>
      <p:sp>
        <p:nvSpPr>
          <p:cNvPr id="3" name="Content Placeholder 2"/>
          <p:cNvSpPr>
            <a:spLocks noGrp="1"/>
          </p:cNvSpPr>
          <p:nvPr>
            <p:ph idx="1"/>
          </p:nvPr>
        </p:nvSpPr>
        <p:spPr>
          <a:xfrm>
            <a:off x="125625" y="1375714"/>
            <a:ext cx="3136439" cy="5227835"/>
          </a:xfrm>
          <a:ln>
            <a:solidFill>
              <a:schemeClr val="tx1"/>
            </a:solidFill>
          </a:ln>
        </p:spPr>
        <p:txBody>
          <a:bodyPr>
            <a:noAutofit/>
          </a:bodyPr>
          <a:lstStyle/>
          <a:p>
            <a:pPr marL="0" indent="0" algn="ctr">
              <a:buNone/>
            </a:pPr>
            <a:r>
              <a:rPr lang="en-US" sz="1500" b="1" dirty="0">
                <a:solidFill>
                  <a:srgbClr val="202122"/>
                </a:solidFill>
                <a:effectLst/>
                <a:latin typeface="Arial" panose="020B0604020202020204" pitchFamily="34" charset="0"/>
                <a:cs typeface="Arial" panose="020B0604020202020204" pitchFamily="34" charset="0"/>
              </a:rPr>
              <a:t>Findable</a:t>
            </a:r>
            <a:endParaRPr lang="en-US" sz="1500" dirty="0">
              <a:solidFill>
                <a:srgbClr val="202122"/>
              </a:solidFill>
              <a:effectLst/>
              <a:latin typeface="Arial" panose="020B0604020202020204" pitchFamily="34" charset="0"/>
              <a:cs typeface="Arial" panose="020B0604020202020204" pitchFamily="34" charset="0"/>
            </a:endParaRPr>
          </a:p>
          <a:p>
            <a:pPr marL="0" indent="0" algn="l">
              <a:buNone/>
            </a:pPr>
            <a:r>
              <a:rPr lang="en-US" sz="1500" dirty="0">
                <a:solidFill>
                  <a:srgbClr val="202122"/>
                </a:solidFill>
                <a:effectLst/>
                <a:latin typeface="Arial" panose="020B0604020202020204" pitchFamily="34" charset="0"/>
                <a:cs typeface="Arial" panose="020B0604020202020204" pitchFamily="34" charset="0"/>
              </a:rPr>
              <a:t>The first step in (re)using data is to find them. Metadata and data should be easy to find for both humans and computers. Machine-readable metadata are essential for automatic discovery of datasets and services.</a:t>
            </a:r>
          </a:p>
          <a:p>
            <a:pPr algn="l"/>
            <a:r>
              <a:rPr lang="en-US" sz="1500" dirty="0">
                <a:solidFill>
                  <a:srgbClr val="202122"/>
                </a:solidFill>
                <a:effectLst/>
                <a:latin typeface="Arial" panose="020B0604020202020204" pitchFamily="34" charset="0"/>
                <a:cs typeface="Arial" panose="020B0604020202020204" pitchFamily="34" charset="0"/>
              </a:rPr>
              <a:t>F1. (Meta)data are assigned a globally unique and persistent </a:t>
            </a:r>
            <a:r>
              <a:rPr lang="en-US" sz="1500" dirty="0" smtClean="0">
                <a:solidFill>
                  <a:srgbClr val="202122"/>
                </a:solidFill>
                <a:effectLst/>
                <a:latin typeface="Arial" panose="020B0604020202020204" pitchFamily="34" charset="0"/>
                <a:cs typeface="Arial" panose="020B0604020202020204" pitchFamily="34" charset="0"/>
              </a:rPr>
              <a:t>identifier.</a:t>
            </a:r>
            <a:endParaRPr lang="en-US" sz="1500" dirty="0">
              <a:solidFill>
                <a:srgbClr val="202122"/>
              </a:solidFill>
              <a:effectLst/>
              <a:latin typeface="Arial" panose="020B0604020202020204" pitchFamily="34" charset="0"/>
              <a:cs typeface="Arial" panose="020B0604020202020204" pitchFamily="34" charset="0"/>
            </a:endParaRPr>
          </a:p>
          <a:p>
            <a:pPr algn="l"/>
            <a:r>
              <a:rPr lang="en-US" sz="1500" dirty="0">
                <a:solidFill>
                  <a:srgbClr val="202122"/>
                </a:solidFill>
                <a:effectLst/>
                <a:latin typeface="Arial" panose="020B0604020202020204" pitchFamily="34" charset="0"/>
                <a:cs typeface="Arial" panose="020B0604020202020204" pitchFamily="34" charset="0"/>
              </a:rPr>
              <a:t>F2. Data are described with rich metadata (defined by R1 </a:t>
            </a:r>
            <a:r>
              <a:rPr lang="en-US" sz="1500" dirty="0">
                <a:solidFill>
                  <a:srgbClr val="202122"/>
                </a:solidFill>
                <a:latin typeface="Arial" panose="020B0604020202020204" pitchFamily="34" charset="0"/>
                <a:cs typeface="Arial" panose="020B0604020202020204" pitchFamily="34" charset="0"/>
              </a:rPr>
              <a:t>right</a:t>
            </a:r>
            <a:r>
              <a:rPr lang="en-US" sz="1500" dirty="0" smtClean="0">
                <a:solidFill>
                  <a:srgbClr val="202122"/>
                </a:solidFill>
                <a:effectLst/>
                <a:latin typeface="Arial" panose="020B0604020202020204" pitchFamily="34" charset="0"/>
                <a:cs typeface="Arial" panose="020B0604020202020204" pitchFamily="34" charset="0"/>
              </a:rPr>
              <a:t>).</a:t>
            </a:r>
            <a:endParaRPr lang="en-US" sz="1500" dirty="0">
              <a:solidFill>
                <a:srgbClr val="202122"/>
              </a:solidFill>
              <a:effectLst/>
              <a:latin typeface="Arial" panose="020B0604020202020204" pitchFamily="34" charset="0"/>
              <a:cs typeface="Arial" panose="020B0604020202020204" pitchFamily="34" charset="0"/>
            </a:endParaRPr>
          </a:p>
          <a:p>
            <a:pPr algn="l"/>
            <a:r>
              <a:rPr lang="en-US" sz="1500" dirty="0">
                <a:solidFill>
                  <a:srgbClr val="202122"/>
                </a:solidFill>
                <a:effectLst/>
                <a:latin typeface="Arial" panose="020B0604020202020204" pitchFamily="34" charset="0"/>
                <a:cs typeface="Arial" panose="020B0604020202020204" pitchFamily="34" charset="0"/>
              </a:rPr>
              <a:t>F3. Metadata clearly and explicitly include the identifier of the data they </a:t>
            </a:r>
            <a:r>
              <a:rPr lang="en-US" sz="1500" dirty="0" smtClean="0">
                <a:solidFill>
                  <a:srgbClr val="202122"/>
                </a:solidFill>
                <a:effectLst/>
                <a:latin typeface="Arial" panose="020B0604020202020204" pitchFamily="34" charset="0"/>
                <a:cs typeface="Arial" panose="020B0604020202020204" pitchFamily="34" charset="0"/>
              </a:rPr>
              <a:t>describe.</a:t>
            </a:r>
            <a:endParaRPr lang="en-US" sz="1500" dirty="0">
              <a:solidFill>
                <a:srgbClr val="202122"/>
              </a:solidFill>
              <a:effectLst/>
              <a:latin typeface="Arial" panose="020B0604020202020204" pitchFamily="34" charset="0"/>
              <a:cs typeface="Arial" panose="020B0604020202020204" pitchFamily="34" charset="0"/>
            </a:endParaRPr>
          </a:p>
          <a:p>
            <a:pPr algn="l"/>
            <a:r>
              <a:rPr lang="en-US" sz="1500" dirty="0">
                <a:solidFill>
                  <a:srgbClr val="202122"/>
                </a:solidFill>
                <a:effectLst/>
                <a:latin typeface="Arial" panose="020B0604020202020204" pitchFamily="34" charset="0"/>
                <a:cs typeface="Arial" panose="020B0604020202020204" pitchFamily="34" charset="0"/>
              </a:rPr>
              <a:t>F4. (Meta)data are registered or indexed in a searchable </a:t>
            </a:r>
            <a:r>
              <a:rPr lang="en-US" sz="1500" dirty="0" smtClean="0">
                <a:solidFill>
                  <a:srgbClr val="202122"/>
                </a:solidFill>
                <a:effectLst/>
                <a:latin typeface="Arial" panose="020B0604020202020204" pitchFamily="34" charset="0"/>
                <a:cs typeface="Arial" panose="020B0604020202020204" pitchFamily="34" charset="0"/>
              </a:rPr>
              <a:t>resource.</a:t>
            </a:r>
            <a:endParaRPr lang="en-US" sz="1500" dirty="0">
              <a:solidFill>
                <a:srgbClr val="202122"/>
              </a:solidFill>
              <a:effectLst/>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90BF3AC3-770B-0564-27B7-CED6EAB5BDAB}"/>
              </a:ext>
            </a:extLst>
          </p:cNvPr>
          <p:cNvSpPr txBox="1">
            <a:spLocks/>
          </p:cNvSpPr>
          <p:nvPr/>
        </p:nvSpPr>
        <p:spPr>
          <a:xfrm>
            <a:off x="3274642" y="1375713"/>
            <a:ext cx="2902226" cy="5227835"/>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b="1" dirty="0">
                <a:solidFill>
                  <a:srgbClr val="202122"/>
                </a:solidFill>
                <a:effectLst/>
                <a:latin typeface="Arial" panose="020B0604020202020204" pitchFamily="34" charset="0"/>
                <a:cs typeface="Arial" panose="020B0604020202020204" pitchFamily="34" charset="0"/>
              </a:rPr>
              <a:t>Accessible</a:t>
            </a:r>
            <a:endParaRPr lang="en-US" sz="1500" dirty="0">
              <a:solidFill>
                <a:srgbClr val="202122"/>
              </a:solidFill>
              <a:effectLst/>
              <a:latin typeface="Arial" panose="020B0604020202020204" pitchFamily="34" charset="0"/>
              <a:cs typeface="Arial" panose="020B0604020202020204" pitchFamily="34" charset="0"/>
            </a:endParaRPr>
          </a:p>
          <a:p>
            <a:pPr marL="0" indent="0" algn="l">
              <a:buNone/>
            </a:pPr>
            <a:r>
              <a:rPr lang="en-US" sz="1500" dirty="0">
                <a:solidFill>
                  <a:srgbClr val="202122"/>
                </a:solidFill>
                <a:effectLst/>
                <a:latin typeface="Arial" panose="020B0604020202020204" pitchFamily="34" charset="0"/>
                <a:cs typeface="Arial" panose="020B0604020202020204" pitchFamily="34" charset="0"/>
              </a:rPr>
              <a:t>Once the user finds the required data, they need to know how they can be accessed, possibly including authentication and </a:t>
            </a:r>
            <a:r>
              <a:rPr lang="en-US" sz="1500" dirty="0" err="1">
                <a:solidFill>
                  <a:srgbClr val="202122"/>
                </a:solidFill>
                <a:effectLst/>
                <a:latin typeface="Arial" panose="020B0604020202020204" pitchFamily="34" charset="0"/>
                <a:cs typeface="Arial" panose="020B0604020202020204" pitchFamily="34" charset="0"/>
              </a:rPr>
              <a:t>authorisation</a:t>
            </a:r>
            <a:r>
              <a:rPr lang="en-US" sz="1500" dirty="0">
                <a:solidFill>
                  <a:srgbClr val="202122"/>
                </a:solidFill>
                <a:effectLst/>
                <a:latin typeface="Arial" panose="020B0604020202020204" pitchFamily="34" charset="0"/>
                <a:cs typeface="Arial" panose="020B0604020202020204" pitchFamily="34" charset="0"/>
              </a:rPr>
              <a:t>.</a:t>
            </a:r>
          </a:p>
          <a:p>
            <a:pPr algn="l"/>
            <a:r>
              <a:rPr lang="en-US" sz="1500" dirty="0">
                <a:solidFill>
                  <a:srgbClr val="202122"/>
                </a:solidFill>
                <a:effectLst/>
                <a:latin typeface="Arial" panose="020B0604020202020204" pitchFamily="34" charset="0"/>
                <a:cs typeface="Arial" panose="020B0604020202020204" pitchFamily="34" charset="0"/>
              </a:rPr>
              <a:t>A1. (Meta)data are retrievable by their identifier using a </a:t>
            </a:r>
            <a:r>
              <a:rPr lang="en-US" sz="1500" dirty="0" err="1">
                <a:solidFill>
                  <a:srgbClr val="202122"/>
                </a:solidFill>
                <a:effectLst/>
                <a:latin typeface="Arial" panose="020B0604020202020204" pitchFamily="34" charset="0"/>
                <a:cs typeface="Arial" panose="020B0604020202020204" pitchFamily="34" charset="0"/>
              </a:rPr>
              <a:t>standardised</a:t>
            </a:r>
            <a:r>
              <a:rPr lang="en-US" sz="1500" dirty="0">
                <a:solidFill>
                  <a:srgbClr val="202122"/>
                </a:solidFill>
                <a:effectLst/>
                <a:latin typeface="Arial" panose="020B0604020202020204" pitchFamily="34" charset="0"/>
                <a:cs typeface="Arial" panose="020B0604020202020204" pitchFamily="34" charset="0"/>
              </a:rPr>
              <a:t> communications </a:t>
            </a:r>
            <a:r>
              <a:rPr lang="en-US" sz="1500" dirty="0" smtClean="0">
                <a:solidFill>
                  <a:srgbClr val="202122"/>
                </a:solidFill>
                <a:effectLst/>
                <a:latin typeface="Arial" panose="020B0604020202020204" pitchFamily="34" charset="0"/>
                <a:cs typeface="Arial" panose="020B0604020202020204" pitchFamily="34" charset="0"/>
              </a:rPr>
              <a:t>protocol.</a:t>
            </a:r>
            <a:endParaRPr lang="en-US" sz="1500" dirty="0">
              <a:solidFill>
                <a:srgbClr val="202122"/>
              </a:solidFill>
              <a:effectLst/>
              <a:latin typeface="Arial" panose="020B0604020202020204" pitchFamily="34" charset="0"/>
              <a:cs typeface="Arial" panose="020B0604020202020204" pitchFamily="34" charset="0"/>
            </a:endParaRPr>
          </a:p>
          <a:p>
            <a:pPr algn="l"/>
            <a:r>
              <a:rPr lang="en-US" sz="1500" dirty="0">
                <a:solidFill>
                  <a:srgbClr val="202122"/>
                </a:solidFill>
                <a:effectLst/>
                <a:latin typeface="Arial" panose="020B0604020202020204" pitchFamily="34" charset="0"/>
                <a:cs typeface="Arial" panose="020B0604020202020204" pitchFamily="34" charset="0"/>
              </a:rPr>
              <a:t>A1.1 The protocol is open, free, and universally </a:t>
            </a:r>
            <a:r>
              <a:rPr lang="en-US" sz="1500" dirty="0" smtClean="0">
                <a:solidFill>
                  <a:srgbClr val="202122"/>
                </a:solidFill>
                <a:effectLst/>
                <a:latin typeface="Arial" panose="020B0604020202020204" pitchFamily="34" charset="0"/>
                <a:cs typeface="Arial" panose="020B0604020202020204" pitchFamily="34" charset="0"/>
              </a:rPr>
              <a:t>implementable.</a:t>
            </a:r>
            <a:endParaRPr lang="en-US" sz="1500" dirty="0">
              <a:solidFill>
                <a:srgbClr val="202122"/>
              </a:solidFill>
              <a:effectLst/>
              <a:latin typeface="Arial" panose="020B0604020202020204" pitchFamily="34" charset="0"/>
              <a:cs typeface="Arial" panose="020B0604020202020204" pitchFamily="34" charset="0"/>
            </a:endParaRPr>
          </a:p>
          <a:p>
            <a:pPr algn="l"/>
            <a:r>
              <a:rPr lang="en-US" sz="1500" dirty="0">
                <a:solidFill>
                  <a:srgbClr val="202122"/>
                </a:solidFill>
                <a:effectLst/>
                <a:latin typeface="Arial" panose="020B0604020202020204" pitchFamily="34" charset="0"/>
                <a:cs typeface="Arial" panose="020B0604020202020204" pitchFamily="34" charset="0"/>
              </a:rPr>
              <a:t>A1.2 The protocol allows for an authentication and </a:t>
            </a:r>
            <a:r>
              <a:rPr lang="en-US" sz="1500" dirty="0" err="1">
                <a:solidFill>
                  <a:srgbClr val="202122"/>
                </a:solidFill>
                <a:effectLst/>
                <a:latin typeface="Arial" panose="020B0604020202020204" pitchFamily="34" charset="0"/>
                <a:cs typeface="Arial" panose="020B0604020202020204" pitchFamily="34" charset="0"/>
              </a:rPr>
              <a:t>authorisation</a:t>
            </a:r>
            <a:r>
              <a:rPr lang="en-US" sz="1500" dirty="0">
                <a:solidFill>
                  <a:srgbClr val="202122"/>
                </a:solidFill>
                <a:effectLst/>
                <a:latin typeface="Arial" panose="020B0604020202020204" pitchFamily="34" charset="0"/>
                <a:cs typeface="Arial" panose="020B0604020202020204" pitchFamily="34" charset="0"/>
              </a:rPr>
              <a:t> procedure, where </a:t>
            </a:r>
            <a:r>
              <a:rPr lang="en-US" sz="1500" dirty="0" smtClean="0">
                <a:solidFill>
                  <a:srgbClr val="202122"/>
                </a:solidFill>
                <a:effectLst/>
                <a:latin typeface="Arial" panose="020B0604020202020204" pitchFamily="34" charset="0"/>
                <a:cs typeface="Arial" panose="020B0604020202020204" pitchFamily="34" charset="0"/>
              </a:rPr>
              <a:t>necessary.</a:t>
            </a:r>
            <a:endParaRPr lang="en-US" sz="1500" dirty="0">
              <a:solidFill>
                <a:srgbClr val="202122"/>
              </a:solidFill>
              <a:effectLst/>
              <a:latin typeface="Arial" panose="020B0604020202020204" pitchFamily="34" charset="0"/>
              <a:cs typeface="Arial" panose="020B0604020202020204" pitchFamily="34" charset="0"/>
            </a:endParaRPr>
          </a:p>
          <a:p>
            <a:pPr algn="l"/>
            <a:r>
              <a:rPr lang="en-US" sz="1500" dirty="0">
                <a:solidFill>
                  <a:srgbClr val="202122"/>
                </a:solidFill>
                <a:effectLst/>
                <a:latin typeface="Arial" panose="020B0604020202020204" pitchFamily="34" charset="0"/>
                <a:cs typeface="Arial" panose="020B0604020202020204" pitchFamily="34" charset="0"/>
              </a:rPr>
              <a:t>A2. Metadata are accessible, even when the data are no longer </a:t>
            </a:r>
            <a:r>
              <a:rPr lang="en-US" sz="1500" dirty="0" smtClean="0">
                <a:solidFill>
                  <a:srgbClr val="202122"/>
                </a:solidFill>
                <a:effectLst/>
                <a:latin typeface="Arial" panose="020B0604020202020204" pitchFamily="34" charset="0"/>
                <a:cs typeface="Arial" panose="020B0604020202020204" pitchFamily="34" charset="0"/>
              </a:rPr>
              <a:t>available.</a:t>
            </a:r>
            <a:endParaRPr lang="en-US" sz="1500" dirty="0">
              <a:solidFill>
                <a:srgbClr val="202122"/>
              </a:solidFill>
              <a:effectLst/>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779C002E-467B-BDD8-11E2-80F044C8FF5A}"/>
              </a:ext>
            </a:extLst>
          </p:cNvPr>
          <p:cNvSpPr txBox="1">
            <a:spLocks/>
          </p:cNvSpPr>
          <p:nvPr/>
        </p:nvSpPr>
        <p:spPr>
          <a:xfrm>
            <a:off x="6183088" y="1375714"/>
            <a:ext cx="2794249" cy="5227835"/>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b="1" dirty="0">
                <a:solidFill>
                  <a:srgbClr val="202122"/>
                </a:solidFill>
                <a:effectLst/>
                <a:latin typeface="Arial" panose="020B0604020202020204" pitchFamily="34" charset="0"/>
                <a:cs typeface="Arial" panose="020B0604020202020204" pitchFamily="34" charset="0"/>
              </a:rPr>
              <a:t>Interoperable</a:t>
            </a:r>
          </a:p>
          <a:p>
            <a:pPr marL="0" indent="0" algn="l">
              <a:buNone/>
            </a:pPr>
            <a:r>
              <a:rPr lang="en-US" sz="1500" dirty="0">
                <a:solidFill>
                  <a:srgbClr val="202122"/>
                </a:solidFill>
                <a:effectLst/>
                <a:latin typeface="Arial" panose="020B0604020202020204" pitchFamily="34" charset="0"/>
                <a:cs typeface="Arial" panose="020B0604020202020204" pitchFamily="34" charset="0"/>
              </a:rPr>
              <a:t>The data usually need to be integrated with other data. In addition, the data need to interoperate with applications or workflows for analysis, storage and processing.</a:t>
            </a:r>
            <a:r>
              <a:rPr lang="en-US" sz="1500" u="none" strike="noStrike" dirty="0">
                <a:solidFill>
                  <a:srgbClr val="0645AD"/>
                </a:solidFill>
                <a:effectLst/>
                <a:latin typeface="Arial" panose="020B0604020202020204" pitchFamily="34" charset="0"/>
                <a:cs typeface="Arial" panose="020B0604020202020204" pitchFamily="34" charset="0"/>
              </a:rPr>
              <a:t> </a:t>
            </a:r>
          </a:p>
          <a:p>
            <a:r>
              <a:rPr lang="en-US" sz="1500" dirty="0">
                <a:solidFill>
                  <a:srgbClr val="202122"/>
                </a:solidFill>
                <a:effectLst/>
                <a:latin typeface="Arial" panose="020B0604020202020204" pitchFamily="34" charset="0"/>
                <a:cs typeface="Arial" panose="020B0604020202020204" pitchFamily="34" charset="0"/>
              </a:rPr>
              <a:t>I1. (Meta)data use a formal, accessible, shared, and broadly applicable language for knowledge representation.</a:t>
            </a:r>
          </a:p>
          <a:p>
            <a:pPr algn="l"/>
            <a:r>
              <a:rPr lang="en-US" sz="1500" dirty="0">
                <a:solidFill>
                  <a:srgbClr val="202122"/>
                </a:solidFill>
                <a:effectLst/>
                <a:latin typeface="Arial" panose="020B0604020202020204" pitchFamily="34" charset="0"/>
                <a:cs typeface="Arial" panose="020B0604020202020204" pitchFamily="34" charset="0"/>
              </a:rPr>
              <a:t>I2. (Meta)data use vocabularies that follow FAIR </a:t>
            </a:r>
            <a:r>
              <a:rPr lang="en-US" sz="1500" dirty="0" smtClean="0">
                <a:solidFill>
                  <a:srgbClr val="202122"/>
                </a:solidFill>
                <a:effectLst/>
                <a:latin typeface="Arial" panose="020B0604020202020204" pitchFamily="34" charset="0"/>
                <a:cs typeface="Arial" panose="020B0604020202020204" pitchFamily="34" charset="0"/>
              </a:rPr>
              <a:t>principles.</a:t>
            </a:r>
            <a:endParaRPr lang="en-US" sz="1500" dirty="0">
              <a:solidFill>
                <a:srgbClr val="202122"/>
              </a:solidFill>
              <a:effectLst/>
              <a:latin typeface="Arial" panose="020B0604020202020204" pitchFamily="34" charset="0"/>
              <a:cs typeface="Arial" panose="020B0604020202020204" pitchFamily="34" charset="0"/>
            </a:endParaRPr>
          </a:p>
          <a:p>
            <a:pPr algn="l"/>
            <a:r>
              <a:rPr lang="en-US" sz="1500" dirty="0">
                <a:solidFill>
                  <a:srgbClr val="202122"/>
                </a:solidFill>
                <a:effectLst/>
                <a:latin typeface="Arial" panose="020B0604020202020204" pitchFamily="34" charset="0"/>
                <a:cs typeface="Arial" panose="020B0604020202020204" pitchFamily="34" charset="0"/>
              </a:rPr>
              <a:t>I3. (Meta)data include qualified references to other (</a:t>
            </a:r>
            <a:r>
              <a:rPr lang="en-US" sz="1500" dirty="0" smtClean="0">
                <a:solidFill>
                  <a:srgbClr val="202122"/>
                </a:solidFill>
                <a:effectLst/>
                <a:latin typeface="Arial" panose="020B0604020202020204" pitchFamily="34" charset="0"/>
                <a:cs typeface="Arial" panose="020B0604020202020204" pitchFamily="34" charset="0"/>
              </a:rPr>
              <a:t>meta)data.</a:t>
            </a:r>
            <a:endParaRPr lang="en-US" sz="1500" dirty="0">
              <a:solidFill>
                <a:srgbClr val="202122"/>
              </a:solidFill>
              <a:effectLst/>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ADE25AF8-C07B-0C61-8EBA-C494689072AA}"/>
              </a:ext>
            </a:extLst>
          </p:cNvPr>
          <p:cNvSpPr txBox="1">
            <a:spLocks/>
          </p:cNvSpPr>
          <p:nvPr/>
        </p:nvSpPr>
        <p:spPr>
          <a:xfrm>
            <a:off x="8986738" y="1378633"/>
            <a:ext cx="3065172" cy="5227835"/>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b="1" dirty="0">
                <a:solidFill>
                  <a:srgbClr val="202122"/>
                </a:solidFill>
                <a:effectLst/>
                <a:latin typeface="Arial" panose="020B0604020202020204" pitchFamily="34" charset="0"/>
                <a:cs typeface="Arial" panose="020B0604020202020204" pitchFamily="34" charset="0"/>
              </a:rPr>
              <a:t>Reusable</a:t>
            </a:r>
            <a:endParaRPr lang="en-US" sz="1500" dirty="0">
              <a:solidFill>
                <a:srgbClr val="202122"/>
              </a:solidFill>
              <a:effectLst/>
              <a:latin typeface="Arial" panose="020B0604020202020204" pitchFamily="34" charset="0"/>
              <a:cs typeface="Arial" panose="020B0604020202020204" pitchFamily="34" charset="0"/>
            </a:endParaRPr>
          </a:p>
          <a:p>
            <a:pPr marL="0" indent="0" algn="l">
              <a:buNone/>
            </a:pPr>
            <a:r>
              <a:rPr lang="en-US" sz="1500" dirty="0">
                <a:solidFill>
                  <a:srgbClr val="202122"/>
                </a:solidFill>
                <a:effectLst/>
                <a:latin typeface="Arial" panose="020B0604020202020204" pitchFamily="34" charset="0"/>
                <a:cs typeface="Arial" panose="020B0604020202020204" pitchFamily="34" charset="0"/>
              </a:rPr>
              <a:t>The ultimate goal of FAIR is to </a:t>
            </a:r>
            <a:r>
              <a:rPr lang="en-US" sz="1500" dirty="0" err="1">
                <a:solidFill>
                  <a:srgbClr val="202122"/>
                </a:solidFill>
                <a:effectLst/>
                <a:latin typeface="Arial" panose="020B0604020202020204" pitchFamily="34" charset="0"/>
                <a:cs typeface="Arial" panose="020B0604020202020204" pitchFamily="34" charset="0"/>
              </a:rPr>
              <a:t>optimise</a:t>
            </a:r>
            <a:r>
              <a:rPr lang="en-US" sz="1500" dirty="0">
                <a:solidFill>
                  <a:srgbClr val="202122"/>
                </a:solidFill>
                <a:effectLst/>
                <a:latin typeface="Arial" panose="020B0604020202020204" pitchFamily="34" charset="0"/>
                <a:cs typeface="Arial" panose="020B0604020202020204" pitchFamily="34" charset="0"/>
              </a:rPr>
              <a:t> the reuse of data. To achieve this, metadata and data should be well-described so that they can be replicated and/or combined in different settings.</a:t>
            </a:r>
          </a:p>
          <a:p>
            <a:pPr algn="l"/>
            <a:r>
              <a:rPr lang="en-US" sz="1500" dirty="0">
                <a:solidFill>
                  <a:srgbClr val="202122"/>
                </a:solidFill>
                <a:effectLst/>
                <a:latin typeface="Arial" panose="020B0604020202020204" pitchFamily="34" charset="0"/>
                <a:cs typeface="Arial" panose="020B0604020202020204" pitchFamily="34" charset="0"/>
              </a:rPr>
              <a:t>R1. Meta(data) are richly described with a plurality of accurate and relevant </a:t>
            </a:r>
            <a:r>
              <a:rPr lang="en-US" sz="1500" dirty="0" smtClean="0">
                <a:solidFill>
                  <a:srgbClr val="202122"/>
                </a:solidFill>
                <a:effectLst/>
                <a:latin typeface="Arial" panose="020B0604020202020204" pitchFamily="34" charset="0"/>
                <a:cs typeface="Arial" panose="020B0604020202020204" pitchFamily="34" charset="0"/>
              </a:rPr>
              <a:t>attributes.</a:t>
            </a:r>
            <a:endParaRPr lang="en-US" sz="1500" dirty="0">
              <a:solidFill>
                <a:srgbClr val="202122"/>
              </a:solidFill>
              <a:effectLst/>
              <a:latin typeface="Arial" panose="020B0604020202020204" pitchFamily="34" charset="0"/>
              <a:cs typeface="Arial" panose="020B0604020202020204" pitchFamily="34" charset="0"/>
            </a:endParaRPr>
          </a:p>
          <a:p>
            <a:pPr algn="l"/>
            <a:r>
              <a:rPr lang="en-US" sz="1500" dirty="0">
                <a:solidFill>
                  <a:srgbClr val="202122"/>
                </a:solidFill>
                <a:effectLst/>
                <a:latin typeface="Arial" panose="020B0604020202020204" pitchFamily="34" charset="0"/>
                <a:cs typeface="Arial" panose="020B0604020202020204" pitchFamily="34" charset="0"/>
              </a:rPr>
              <a:t>R1.1. (Meta)data are released with a clear and accessible data usage </a:t>
            </a:r>
            <a:r>
              <a:rPr lang="en-US" sz="1500" dirty="0" smtClean="0">
                <a:solidFill>
                  <a:srgbClr val="202122"/>
                </a:solidFill>
                <a:effectLst/>
                <a:latin typeface="Arial" panose="020B0604020202020204" pitchFamily="34" charset="0"/>
                <a:cs typeface="Arial" panose="020B0604020202020204" pitchFamily="34" charset="0"/>
              </a:rPr>
              <a:t>license.</a:t>
            </a:r>
            <a:endParaRPr lang="en-US" sz="1500" dirty="0">
              <a:solidFill>
                <a:srgbClr val="202122"/>
              </a:solidFill>
              <a:effectLst/>
              <a:latin typeface="Arial" panose="020B0604020202020204" pitchFamily="34" charset="0"/>
              <a:cs typeface="Arial" panose="020B0604020202020204" pitchFamily="34" charset="0"/>
            </a:endParaRPr>
          </a:p>
          <a:p>
            <a:pPr algn="l"/>
            <a:r>
              <a:rPr lang="en-US" sz="1500" dirty="0">
                <a:solidFill>
                  <a:srgbClr val="202122"/>
                </a:solidFill>
                <a:effectLst/>
                <a:latin typeface="Arial" panose="020B0604020202020204" pitchFamily="34" charset="0"/>
                <a:cs typeface="Arial" panose="020B0604020202020204" pitchFamily="34" charset="0"/>
              </a:rPr>
              <a:t>R1.2. (Meta)data are associated with detailed </a:t>
            </a:r>
            <a:r>
              <a:rPr lang="en-US" sz="1500" dirty="0" smtClean="0">
                <a:solidFill>
                  <a:srgbClr val="202122"/>
                </a:solidFill>
                <a:effectLst/>
                <a:latin typeface="Arial" panose="020B0604020202020204" pitchFamily="34" charset="0"/>
                <a:cs typeface="Arial" panose="020B0604020202020204" pitchFamily="34" charset="0"/>
              </a:rPr>
              <a:t>provenance.</a:t>
            </a:r>
            <a:endParaRPr lang="en-US" sz="1500" dirty="0">
              <a:solidFill>
                <a:srgbClr val="202122"/>
              </a:solidFill>
              <a:effectLst/>
              <a:latin typeface="Arial" panose="020B0604020202020204" pitchFamily="34" charset="0"/>
              <a:cs typeface="Arial" panose="020B0604020202020204" pitchFamily="34" charset="0"/>
            </a:endParaRPr>
          </a:p>
          <a:p>
            <a:pPr algn="l"/>
            <a:r>
              <a:rPr lang="en-US" sz="1500" dirty="0">
                <a:solidFill>
                  <a:srgbClr val="202122"/>
                </a:solidFill>
                <a:effectLst/>
                <a:latin typeface="Arial" panose="020B0604020202020204" pitchFamily="34" charset="0"/>
                <a:cs typeface="Arial" panose="020B0604020202020204" pitchFamily="34" charset="0"/>
              </a:rPr>
              <a:t>R1.3. (Meta)data meet domain-relevant community </a:t>
            </a:r>
            <a:r>
              <a:rPr lang="en-US" sz="1500" dirty="0" smtClean="0">
                <a:solidFill>
                  <a:srgbClr val="202122"/>
                </a:solidFill>
                <a:effectLst/>
                <a:latin typeface="Arial" panose="020B0604020202020204" pitchFamily="34" charset="0"/>
                <a:cs typeface="Arial" panose="020B0604020202020204" pitchFamily="34" charset="0"/>
              </a:rPr>
              <a:t>standards.</a:t>
            </a:r>
            <a:endParaRPr lang="en-US" sz="1500" dirty="0">
              <a:solidFill>
                <a:srgbClr val="20212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042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UKDS data management guidance</a:t>
            </a:r>
            <a:endParaRPr lang="en-GB" sz="4000" dirty="0"/>
          </a:p>
        </p:txBody>
      </p:sp>
      <p:sp>
        <p:nvSpPr>
          <p:cNvPr id="3" name="Content Placeholder 2"/>
          <p:cNvSpPr>
            <a:spLocks noGrp="1"/>
          </p:cNvSpPr>
          <p:nvPr>
            <p:ph idx="1"/>
          </p:nvPr>
        </p:nvSpPr>
        <p:spPr/>
        <p:txBody>
          <a:bodyPr/>
          <a:lstStyle/>
          <a:p>
            <a:pPr marL="285750" indent="-285750"/>
            <a:r>
              <a:rPr lang="en-GB" sz="2000" dirty="0" smtClean="0">
                <a:hlinkClick r:id="rId2"/>
              </a:rPr>
              <a:t>Best practice guidance</a:t>
            </a:r>
            <a:r>
              <a:rPr lang="en-GB" sz="2000" dirty="0" smtClean="0"/>
              <a:t>.</a:t>
            </a:r>
          </a:p>
          <a:p>
            <a:pPr marL="285750" indent="-285750"/>
            <a:r>
              <a:rPr lang="en-GB" sz="2000" dirty="0" smtClean="0">
                <a:hlinkClick r:id="rId3"/>
              </a:rPr>
              <a:t>CESSDA Data </a:t>
            </a:r>
            <a:r>
              <a:rPr lang="en-GB" sz="2000" dirty="0">
                <a:hlinkClick r:id="rId3"/>
              </a:rPr>
              <a:t>Management Expert </a:t>
            </a:r>
            <a:r>
              <a:rPr lang="en-GB" sz="2000" dirty="0" smtClean="0">
                <a:hlinkClick r:id="rId3"/>
              </a:rPr>
              <a:t>Guide</a:t>
            </a:r>
            <a:r>
              <a:rPr lang="en-GB" sz="2000" dirty="0" smtClean="0"/>
              <a:t>.</a:t>
            </a:r>
            <a:endParaRPr lang="en-GB" sz="2000" dirty="0" smtClean="0"/>
          </a:p>
          <a:p>
            <a:pPr marL="285750" indent="-285750"/>
            <a:r>
              <a:rPr lang="en-GB" sz="2000" dirty="0"/>
              <a:t>Managing and Sharing Research Data – a Guide to </a:t>
            </a:r>
            <a:r>
              <a:rPr lang="en-GB" sz="2000" dirty="0" smtClean="0"/>
              <a:t>Good Practice</a:t>
            </a:r>
            <a:r>
              <a:rPr lang="en-GB" sz="2000" dirty="0"/>
              <a:t> </a:t>
            </a:r>
            <a:r>
              <a:rPr lang="en-GB" sz="2000" dirty="0" smtClean="0"/>
              <a:t>(Sage </a:t>
            </a:r>
            <a:r>
              <a:rPr lang="en-GB" sz="2000" dirty="0"/>
              <a:t>Publications Ltd</a:t>
            </a:r>
            <a:r>
              <a:rPr lang="en-GB" sz="2000" dirty="0" smtClean="0"/>
              <a:t>).</a:t>
            </a:r>
            <a:endParaRPr lang="en-GB" sz="2000" dirty="0" smtClean="0"/>
          </a:p>
          <a:p>
            <a:pPr marL="285750" indent="-285750"/>
            <a:r>
              <a:rPr lang="en-GB" sz="2000" dirty="0" smtClean="0">
                <a:hlinkClick r:id="rId4"/>
              </a:rPr>
              <a:t>Training</a:t>
            </a:r>
            <a:r>
              <a:rPr lang="en-GB" sz="2000" dirty="0" smtClean="0"/>
              <a:t>. </a:t>
            </a:r>
          </a:p>
          <a:p>
            <a:pPr marL="285750" indent="-285750"/>
            <a:r>
              <a:rPr lang="en-GB" sz="2000" dirty="0" smtClean="0"/>
              <a:t>Twitter</a:t>
            </a:r>
            <a:r>
              <a:rPr lang="en-GB" sz="2000" dirty="0"/>
              <a:t>: @</a:t>
            </a:r>
            <a:r>
              <a:rPr lang="en-GB" sz="2000" dirty="0" smtClean="0"/>
              <a:t>UKDSRDM. </a:t>
            </a:r>
            <a:endParaRPr lang="en-GB" sz="2000" dirty="0" smtClean="0"/>
          </a:p>
          <a:p>
            <a:pPr marL="0" indent="0">
              <a:buNone/>
            </a:pPr>
            <a:endParaRPr lang="en-GB" dirty="0"/>
          </a:p>
        </p:txBody>
      </p:sp>
      <p:pic>
        <p:nvPicPr>
          <p:cNvPr id="4" name="Picture 3" descr="&quot;&quot;"/>
          <p:cNvPicPr>
            <a:picLocks noChangeAspect="1"/>
          </p:cNvPicPr>
          <p:nvPr/>
        </p:nvPicPr>
        <p:blipFill>
          <a:blip r:embed="rId5"/>
          <a:stretch>
            <a:fillRect/>
          </a:stretch>
        </p:blipFill>
        <p:spPr>
          <a:xfrm>
            <a:off x="8400256" y="3212976"/>
            <a:ext cx="1944216" cy="2723880"/>
          </a:xfrm>
          <a:prstGeom prst="rect">
            <a:avLst/>
          </a:prstGeom>
        </p:spPr>
      </p:pic>
      <p:pic>
        <p:nvPicPr>
          <p:cNvPr id="5" name="Picture 4" descr="&quot;&quot;"/>
          <p:cNvPicPr>
            <a:picLocks noChangeAspect="1"/>
          </p:cNvPicPr>
          <p:nvPr/>
        </p:nvPicPr>
        <p:blipFill>
          <a:blip r:embed="rId6"/>
          <a:stretch>
            <a:fillRect/>
          </a:stretch>
        </p:blipFill>
        <p:spPr>
          <a:xfrm>
            <a:off x="2052478" y="3622737"/>
            <a:ext cx="3769282" cy="2777670"/>
          </a:xfrm>
          <a:prstGeom prst="rect">
            <a:avLst/>
          </a:prstGeom>
        </p:spPr>
      </p:pic>
    </p:spTree>
    <p:extLst>
      <p:ext uri="{BB962C8B-B14F-4D97-AF65-F5344CB8AC3E}">
        <p14:creationId xmlns:p14="http://schemas.microsoft.com/office/powerpoint/2010/main" val="163683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CA9D1-3A68-4D8E-AE62-D3B3335A4733}"/>
              </a:ext>
            </a:extLst>
          </p:cNvPr>
          <p:cNvSpPr>
            <a:spLocks noGrp="1"/>
          </p:cNvSpPr>
          <p:nvPr>
            <p:ph type="title"/>
          </p:nvPr>
        </p:nvSpPr>
        <p:spPr/>
        <p:txBody>
          <a:bodyPr/>
          <a:lstStyle/>
          <a:p>
            <a:r>
              <a:rPr lang="en-GB" dirty="0"/>
              <a:t>Tools and templates</a:t>
            </a:r>
          </a:p>
        </p:txBody>
      </p:sp>
      <p:sp>
        <p:nvSpPr>
          <p:cNvPr id="3" name="Text Placeholder 2">
            <a:extLst>
              <a:ext uri="{FF2B5EF4-FFF2-40B4-BE49-F238E27FC236}">
                <a16:creationId xmlns:a16="http://schemas.microsoft.com/office/drawing/2014/main" id="{C2FBCE99-8E24-447F-B293-54F4C40C7526}"/>
              </a:ext>
            </a:extLst>
          </p:cNvPr>
          <p:cNvSpPr>
            <a:spLocks noGrp="1"/>
          </p:cNvSpPr>
          <p:nvPr>
            <p:ph type="body" sz="quarter" idx="13"/>
          </p:nvPr>
        </p:nvSpPr>
        <p:spPr>
          <a:xfrm>
            <a:off x="708303" y="1244114"/>
            <a:ext cx="10107168" cy="4961815"/>
          </a:xfrm>
        </p:spPr>
        <p:txBody>
          <a:bodyPr>
            <a:normAutofit/>
          </a:bodyPr>
          <a:lstStyle/>
          <a:p>
            <a:r>
              <a:rPr lang="en-GB" dirty="0">
                <a:solidFill>
                  <a:srgbClr val="000000"/>
                </a:solidFill>
                <a:latin typeface="ArialMT"/>
                <a:hlinkClick r:id="rId2"/>
              </a:rPr>
              <a:t>Model consent form and survey consent </a:t>
            </a:r>
            <a:r>
              <a:rPr lang="en-GB" dirty="0" smtClean="0">
                <a:solidFill>
                  <a:srgbClr val="000000"/>
                </a:solidFill>
                <a:latin typeface="ArialMT"/>
                <a:hlinkClick r:id="rId2"/>
              </a:rPr>
              <a:t>statement</a:t>
            </a:r>
            <a:endParaRPr lang="en-GB" dirty="0" smtClean="0">
              <a:solidFill>
                <a:srgbClr val="000000"/>
              </a:solidFill>
              <a:latin typeface="ArialMT"/>
            </a:endParaRPr>
          </a:p>
          <a:p>
            <a:r>
              <a:rPr lang="en-GB" dirty="0" smtClean="0">
                <a:solidFill>
                  <a:srgbClr val="000000"/>
                </a:solidFill>
                <a:latin typeface="ArialMT"/>
                <a:hlinkClick r:id="rId3"/>
              </a:rPr>
              <a:t>Special considerations when gaining consent</a:t>
            </a:r>
            <a:endParaRPr lang="en-GB" dirty="0" smtClean="0">
              <a:solidFill>
                <a:srgbClr val="000000"/>
              </a:solidFill>
              <a:latin typeface="ArialMT"/>
            </a:endParaRPr>
          </a:p>
          <a:p>
            <a:r>
              <a:rPr lang="en-GB" dirty="0" smtClean="0">
                <a:solidFill>
                  <a:srgbClr val="000000"/>
                </a:solidFill>
                <a:latin typeface="ArialMT"/>
                <a:hlinkClick r:id="rId4"/>
              </a:rPr>
              <a:t>Participant information about archiving</a:t>
            </a:r>
            <a:endParaRPr lang="en-GB" dirty="0" smtClean="0">
              <a:solidFill>
                <a:srgbClr val="000000"/>
              </a:solidFill>
              <a:latin typeface="ArialMT"/>
            </a:endParaRPr>
          </a:p>
          <a:p>
            <a:r>
              <a:rPr lang="en-GB" dirty="0" smtClean="0">
                <a:solidFill>
                  <a:srgbClr val="000000"/>
                </a:solidFill>
                <a:latin typeface="ArialMT"/>
                <a:hlinkClick r:id="rId5"/>
              </a:rPr>
              <a:t>Transcription template</a:t>
            </a:r>
            <a:endParaRPr lang="en-GB" dirty="0" smtClean="0">
              <a:solidFill>
                <a:srgbClr val="000000"/>
              </a:solidFill>
              <a:latin typeface="ArialMT"/>
            </a:endParaRPr>
          </a:p>
          <a:p>
            <a:r>
              <a:rPr lang="en-GB" dirty="0" smtClean="0">
                <a:solidFill>
                  <a:srgbClr val="000000"/>
                </a:solidFill>
                <a:latin typeface="ArialMT"/>
                <a:hlinkClick r:id="rId6"/>
              </a:rPr>
              <a:t>Transcription instructions</a:t>
            </a:r>
            <a:endParaRPr lang="en-GB" dirty="0" smtClean="0">
              <a:solidFill>
                <a:srgbClr val="000000"/>
              </a:solidFill>
              <a:latin typeface="ArialMT"/>
            </a:endParaRPr>
          </a:p>
          <a:p>
            <a:r>
              <a:rPr lang="en-GB" dirty="0" smtClean="0">
                <a:solidFill>
                  <a:srgbClr val="000000"/>
                </a:solidFill>
                <a:latin typeface="ArialMT"/>
                <a:hlinkClick r:id="rId7"/>
              </a:rPr>
              <a:t>Transcription </a:t>
            </a:r>
            <a:r>
              <a:rPr lang="en-GB" dirty="0">
                <a:solidFill>
                  <a:srgbClr val="000000"/>
                </a:solidFill>
                <a:latin typeface="ArialMT"/>
                <a:hlinkClick r:id="rId7"/>
              </a:rPr>
              <a:t>confidentiality </a:t>
            </a:r>
            <a:r>
              <a:rPr lang="en-GB" dirty="0" smtClean="0">
                <a:solidFill>
                  <a:srgbClr val="000000"/>
                </a:solidFill>
                <a:latin typeface="ArialMT"/>
                <a:hlinkClick r:id="rId7"/>
              </a:rPr>
              <a:t>agreement</a:t>
            </a:r>
            <a:endParaRPr lang="en-GB" dirty="0">
              <a:solidFill>
                <a:srgbClr val="0000FF"/>
              </a:solidFill>
              <a:latin typeface="ArialMT"/>
            </a:endParaRPr>
          </a:p>
          <a:p>
            <a:r>
              <a:rPr lang="it-IT" dirty="0">
                <a:solidFill>
                  <a:srgbClr val="000000"/>
                </a:solidFill>
                <a:latin typeface="ArialMT"/>
                <a:hlinkClick r:id="rId8"/>
              </a:rPr>
              <a:t>Data list </a:t>
            </a:r>
            <a:r>
              <a:rPr lang="it-IT" dirty="0" smtClean="0">
                <a:solidFill>
                  <a:srgbClr val="000000"/>
                </a:solidFill>
                <a:latin typeface="ArialMT"/>
                <a:hlinkClick r:id="rId8"/>
              </a:rPr>
              <a:t>template</a:t>
            </a:r>
            <a:r>
              <a:rPr lang="it-IT" dirty="0" smtClean="0">
                <a:solidFill>
                  <a:srgbClr val="000000"/>
                </a:solidFill>
                <a:latin typeface="ArialMT"/>
              </a:rPr>
              <a:t>.</a:t>
            </a:r>
            <a:r>
              <a:rPr lang="it-IT" dirty="0">
                <a:solidFill>
                  <a:srgbClr val="000000"/>
                </a:solidFill>
                <a:latin typeface="ArialMT"/>
              </a:rPr>
              <a:t/>
            </a:r>
            <a:br>
              <a:rPr lang="it-IT" dirty="0">
                <a:solidFill>
                  <a:srgbClr val="000000"/>
                </a:solidFill>
                <a:latin typeface="ArialMT"/>
              </a:rPr>
            </a:br>
            <a:endParaRPr lang="en-GB" dirty="0"/>
          </a:p>
        </p:txBody>
      </p:sp>
      <p:sp>
        <p:nvSpPr>
          <p:cNvPr id="4" name="Slide Number Placeholder 3">
            <a:extLst>
              <a:ext uri="{FF2B5EF4-FFF2-40B4-BE49-F238E27FC236}">
                <a16:creationId xmlns:a16="http://schemas.microsoft.com/office/drawing/2014/main" id="{93B5760C-CA9A-4F8F-A5A4-F16D7630568C}"/>
              </a:ext>
            </a:extLst>
          </p:cNvPr>
          <p:cNvSpPr>
            <a:spLocks noGrp="1"/>
          </p:cNvSpPr>
          <p:nvPr>
            <p:ph type="sldNum" sz="quarter" idx="12"/>
          </p:nvPr>
        </p:nvSpPr>
        <p:spPr/>
        <p:txBody>
          <a:bodyPr/>
          <a:lstStyle/>
          <a:p>
            <a:fld id="{016687C5-7511-7743-B429-3BDBE272F28B}" type="slidenum">
              <a:rPr lang="en-US" smtClean="0"/>
              <a:t>34</a:t>
            </a:fld>
            <a:endParaRPr lang="en-US"/>
          </a:p>
        </p:txBody>
      </p:sp>
    </p:spTree>
    <p:extLst>
      <p:ext uri="{BB962C8B-B14F-4D97-AF65-F5344CB8AC3E}">
        <p14:creationId xmlns:p14="http://schemas.microsoft.com/office/powerpoint/2010/main" val="2534340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4E44-8EEF-4D6A-AFB8-D9D8D317FBAD}"/>
              </a:ext>
            </a:extLst>
          </p:cNvPr>
          <p:cNvSpPr>
            <a:spLocks noGrp="1"/>
          </p:cNvSpPr>
          <p:nvPr>
            <p:ph type="title"/>
          </p:nvPr>
        </p:nvSpPr>
        <p:spPr/>
        <p:txBody>
          <a:bodyPr/>
          <a:lstStyle/>
          <a:p>
            <a:r>
              <a:rPr lang="en-GB" dirty="0"/>
              <a:t>Further resources</a:t>
            </a:r>
          </a:p>
        </p:txBody>
      </p:sp>
      <p:sp>
        <p:nvSpPr>
          <p:cNvPr id="3" name="Text Placeholder 2">
            <a:extLst>
              <a:ext uri="{FF2B5EF4-FFF2-40B4-BE49-F238E27FC236}">
                <a16:creationId xmlns:a16="http://schemas.microsoft.com/office/drawing/2014/main" id="{ACF6D28A-5BC8-4E95-9264-7AB24412C505}"/>
              </a:ext>
            </a:extLst>
          </p:cNvPr>
          <p:cNvSpPr>
            <a:spLocks noGrp="1"/>
          </p:cNvSpPr>
          <p:nvPr>
            <p:ph type="body" sz="quarter" idx="13"/>
          </p:nvPr>
        </p:nvSpPr>
        <p:spPr>
          <a:xfrm>
            <a:off x="838200" y="1548712"/>
            <a:ext cx="9604248" cy="4961815"/>
          </a:xfrm>
        </p:spPr>
        <p:txBody>
          <a:bodyPr>
            <a:normAutofit/>
          </a:bodyPr>
          <a:lstStyle/>
          <a:p>
            <a:pPr marL="285750" indent="-285750" algn="l">
              <a:buFont typeface="Arial" panose="020B0604020202020204" pitchFamily="34" charset="0"/>
              <a:buChar char="•"/>
            </a:pPr>
            <a:r>
              <a:rPr lang="en-GB" u="sng" dirty="0" smtClean="0">
                <a:solidFill>
                  <a:srgbClr val="294471"/>
                </a:solidFill>
                <a:hlinkClick r:id="rId2"/>
              </a:rPr>
              <a:t>Data Management Expert Guide </a:t>
            </a:r>
            <a:r>
              <a:rPr lang="en-GB" dirty="0" smtClean="0">
                <a:solidFill>
                  <a:srgbClr val="212322"/>
                </a:solidFill>
                <a:hlinkClick r:id="rId3" tooltip="Anonymising Research Data - NCRM working paper (PDF)"/>
              </a:rPr>
              <a:t>–</a:t>
            </a:r>
            <a:r>
              <a:rPr lang="en-GB" dirty="0" smtClean="0">
                <a:solidFill>
                  <a:srgbClr val="212322"/>
                </a:solidFill>
              </a:rPr>
              <a:t> CESSDA.</a:t>
            </a:r>
          </a:p>
          <a:p>
            <a:pPr marL="285750" indent="-285750" algn="l">
              <a:buFont typeface="Arial" panose="020B0604020202020204" pitchFamily="34" charset="0"/>
              <a:buChar char="•"/>
            </a:pPr>
            <a:r>
              <a:rPr lang="en-GB" u="sng" dirty="0" smtClean="0">
                <a:solidFill>
                  <a:srgbClr val="0070C0"/>
                </a:solidFill>
                <a:hlinkClick r:id="rId4"/>
              </a:rPr>
              <a:t>DMPOnline</a:t>
            </a:r>
            <a:r>
              <a:rPr lang="en-GB" dirty="0" smtClean="0">
                <a:solidFill>
                  <a:srgbClr val="212322"/>
                </a:solidFill>
              </a:rPr>
              <a:t> - Digital Curation Centre.</a:t>
            </a:r>
          </a:p>
          <a:p>
            <a:pPr marL="285750" indent="-285750" algn="l">
              <a:buFont typeface="Arial" panose="020B0604020202020204" pitchFamily="34" charset="0"/>
              <a:buChar char="•"/>
            </a:pPr>
            <a:r>
              <a:rPr lang="en-GB" dirty="0" smtClean="0">
                <a:solidFill>
                  <a:srgbClr val="212322"/>
                </a:solidFill>
                <a:hlinkClick r:id="rId5"/>
              </a:rPr>
              <a:t>DMP Assistant </a:t>
            </a:r>
            <a:r>
              <a:rPr lang="en-GB" dirty="0" smtClean="0">
                <a:solidFill>
                  <a:srgbClr val="212322"/>
                </a:solidFill>
              </a:rPr>
              <a:t>– Digital Research Alliance of Canada.</a:t>
            </a:r>
          </a:p>
          <a:p>
            <a:pPr marL="285750" indent="-285750"/>
            <a:r>
              <a:rPr lang="en-GB" b="0" i="0" u="sng" dirty="0" smtClean="0">
                <a:solidFill>
                  <a:srgbClr val="294471"/>
                </a:solidFill>
                <a:effectLst/>
                <a:latin typeface="Arial" panose="020B0604020202020204" pitchFamily="34" charset="0"/>
                <a:hlinkClick r:id="rId3" tooltip="Anonymising Research Data - NCRM working paper (PDF)"/>
              </a:rPr>
              <a:t>Anonymising </a:t>
            </a:r>
            <a:r>
              <a:rPr lang="en-GB" b="0" i="0" u="sng" dirty="0">
                <a:solidFill>
                  <a:srgbClr val="294471"/>
                </a:solidFill>
                <a:effectLst/>
                <a:latin typeface="Arial" panose="020B0604020202020204" pitchFamily="34" charset="0"/>
                <a:hlinkClick r:id="rId3" tooltip="Anonymising Research Data - NCRM working paper (PDF)"/>
              </a:rPr>
              <a:t>Research Data</a:t>
            </a:r>
            <a:r>
              <a:rPr lang="en-GB" b="0" i="0" dirty="0">
                <a:solidFill>
                  <a:srgbClr val="333333"/>
                </a:solidFill>
                <a:effectLst/>
                <a:latin typeface="Arial" panose="020B0604020202020204" pitchFamily="34" charset="0"/>
              </a:rPr>
              <a:t> - ESRC National Centre for Research Methods, Working Paper </a:t>
            </a:r>
            <a:r>
              <a:rPr lang="en-GB" b="0" i="0" dirty="0" smtClean="0">
                <a:solidFill>
                  <a:srgbClr val="333333"/>
                </a:solidFill>
                <a:effectLst/>
                <a:latin typeface="Arial" panose="020B0604020202020204" pitchFamily="34" charset="0"/>
              </a:rPr>
              <a:t>7/06.</a:t>
            </a:r>
            <a:endParaRPr lang="en-GB" b="0" i="0" dirty="0">
              <a:solidFill>
                <a:srgbClr val="333333"/>
              </a:solidFill>
              <a:effectLst/>
              <a:latin typeface="Arial" panose="020B0604020202020204" pitchFamily="34" charset="0"/>
            </a:endParaRPr>
          </a:p>
          <a:p>
            <a:pPr marL="285750" indent="-285750" algn="l">
              <a:buFont typeface="Arial" panose="020B0604020202020204" pitchFamily="34" charset="0"/>
              <a:buChar char="•"/>
            </a:pPr>
            <a:r>
              <a:rPr lang="en-GB" b="0" i="0" u="sng" dirty="0">
                <a:solidFill>
                  <a:srgbClr val="294471"/>
                </a:solidFill>
                <a:effectLst/>
                <a:latin typeface="Arial" panose="020B0604020202020204" pitchFamily="34" charset="0"/>
                <a:hlinkClick r:id="rId6" tooltip="ICPSR Guide to Social Science Preparation and Archiving (PDF)"/>
              </a:rPr>
              <a:t>Guide to Social Science Preparation and Archiving</a:t>
            </a:r>
            <a:r>
              <a:rPr lang="en-GB" b="0" i="0" dirty="0">
                <a:solidFill>
                  <a:srgbClr val="333333"/>
                </a:solidFill>
                <a:effectLst/>
                <a:latin typeface="Arial" panose="020B0604020202020204" pitchFamily="34" charset="0"/>
              </a:rPr>
              <a:t> from the Inter-University Consortium for Political and Social </a:t>
            </a:r>
            <a:r>
              <a:rPr lang="en-GB" b="0" i="0" dirty="0" smtClean="0">
                <a:solidFill>
                  <a:srgbClr val="333333"/>
                </a:solidFill>
                <a:effectLst/>
                <a:latin typeface="Arial" panose="020B0604020202020204" pitchFamily="34" charset="0"/>
              </a:rPr>
              <a:t>Research.</a:t>
            </a:r>
          </a:p>
          <a:p>
            <a:pPr marL="285750" indent="-285750" algn="l">
              <a:buFont typeface="Arial" panose="020B0604020202020204" pitchFamily="34" charset="0"/>
              <a:buChar char="•"/>
            </a:pPr>
            <a:r>
              <a:rPr lang="en-GB" dirty="0" smtClean="0">
                <a:solidFill>
                  <a:srgbClr val="333333"/>
                </a:solidFill>
                <a:hlinkClick r:id="rId7"/>
              </a:rPr>
              <a:t>UKDS Data management costing tool</a:t>
            </a:r>
            <a:r>
              <a:rPr lang="en-GB" dirty="0" smtClean="0">
                <a:solidFill>
                  <a:srgbClr val="333333"/>
                </a:solidFill>
              </a:rPr>
              <a:t>.</a:t>
            </a:r>
            <a:endParaRPr lang="en-GB" b="0" i="0" dirty="0">
              <a:solidFill>
                <a:srgbClr val="333333"/>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1E3A401-6A7A-4CB9-BCCB-BABC2629F953}"/>
              </a:ext>
            </a:extLst>
          </p:cNvPr>
          <p:cNvSpPr>
            <a:spLocks noGrp="1"/>
          </p:cNvSpPr>
          <p:nvPr>
            <p:ph type="sldNum" sz="quarter" idx="12"/>
          </p:nvPr>
        </p:nvSpPr>
        <p:spPr/>
        <p:txBody>
          <a:bodyPr/>
          <a:lstStyle/>
          <a:p>
            <a:fld id="{016687C5-7511-7743-B429-3BDBE272F28B}" type="slidenum">
              <a:rPr lang="en-US" smtClean="0"/>
              <a:t>35</a:t>
            </a:fld>
            <a:endParaRPr lang="en-US"/>
          </a:p>
        </p:txBody>
      </p:sp>
    </p:spTree>
    <p:extLst>
      <p:ext uri="{BB962C8B-B14F-4D97-AF65-F5344CB8AC3E}">
        <p14:creationId xmlns:p14="http://schemas.microsoft.com/office/powerpoint/2010/main" val="12992406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03160" y="538123"/>
            <a:ext cx="9977271" cy="548819"/>
          </a:xfrm>
        </p:spPr>
        <p:txBody>
          <a:bodyPr>
            <a:normAutofit/>
          </a:bodyPr>
          <a:lstStyle/>
          <a:p>
            <a:pPr algn="ctr"/>
            <a:r>
              <a:rPr lang="en-GB" sz="3200" dirty="0">
                <a:cs typeface="Arial" pitchFamily="34" charset="0"/>
              </a:rPr>
              <a:t>Get connected</a:t>
            </a:r>
          </a:p>
        </p:txBody>
      </p:sp>
      <p:sp>
        <p:nvSpPr>
          <p:cNvPr id="9" name="Content Placeholder 8"/>
          <p:cNvSpPr>
            <a:spLocks noGrp="1"/>
          </p:cNvSpPr>
          <p:nvPr>
            <p:ph idx="4294967295"/>
          </p:nvPr>
        </p:nvSpPr>
        <p:spPr>
          <a:xfrm>
            <a:off x="510931" y="1171080"/>
            <a:ext cx="9969500" cy="5140325"/>
          </a:xfrm>
        </p:spPr>
        <p:txBody>
          <a:bodyPr>
            <a:normAutofit/>
          </a:bodyPr>
          <a:lstStyle/>
          <a:p>
            <a:pPr marL="0" indent="0">
              <a:buNone/>
            </a:pPr>
            <a:endParaRPr lang="en-GB" dirty="0" smtClean="0">
              <a:latin typeface="Arial" pitchFamily="34" charset="0"/>
              <a:cs typeface="Arial" pitchFamily="34" charset="0"/>
            </a:endParaRPr>
          </a:p>
          <a:p>
            <a:pPr marL="0" indent="0" algn="ctr">
              <a:buNone/>
            </a:pPr>
            <a:r>
              <a:rPr lang="en-GB" dirty="0" smtClean="0">
                <a:latin typeface="Arial" pitchFamily="34" charset="0"/>
                <a:cs typeface="Arial" pitchFamily="34" charset="0"/>
                <a:hlinkClick r:id="rId2"/>
              </a:rPr>
              <a:t>UK Data Service</a:t>
            </a:r>
            <a:endParaRPr lang="en-GB" dirty="0">
              <a:latin typeface="Arial" pitchFamily="34" charset="0"/>
              <a:cs typeface="Arial" pitchFamily="34" charset="0"/>
            </a:endParaRPr>
          </a:p>
          <a:p>
            <a:pPr marL="0" indent="0" algn="ctr">
              <a:buNone/>
            </a:pPr>
            <a:endParaRPr lang="en-GB" dirty="0">
              <a:latin typeface="Arial" pitchFamily="34" charset="0"/>
              <a:cs typeface="Arial" pitchFamily="34" charset="0"/>
            </a:endParaRPr>
          </a:p>
          <a:p>
            <a:pPr marL="0" indent="0" algn="ctr">
              <a:buNone/>
            </a:pPr>
            <a:r>
              <a:rPr lang="en-GB" dirty="0" smtClean="0">
                <a:latin typeface="Arial" pitchFamily="34" charset="0"/>
                <a:cs typeface="Arial" pitchFamily="34" charset="0"/>
                <a:hlinkClick r:id="rId3"/>
              </a:rPr>
              <a:t>Jisc mail group</a:t>
            </a:r>
            <a:endParaRPr lang="en-GB" dirty="0">
              <a:latin typeface="Arial" pitchFamily="34" charset="0"/>
              <a:cs typeface="Arial" pitchFamily="34" charset="0"/>
            </a:endParaRPr>
          </a:p>
          <a:p>
            <a:pPr marL="0" indent="0" algn="ctr">
              <a:buNone/>
            </a:pPr>
            <a:endParaRPr lang="en-GB" dirty="0">
              <a:latin typeface="Arial" pitchFamily="34" charset="0"/>
              <a:cs typeface="Arial" pitchFamily="34" charset="0"/>
            </a:endParaRPr>
          </a:p>
          <a:p>
            <a:pPr marL="0" indent="0" algn="ctr">
              <a:buNone/>
            </a:pPr>
            <a:r>
              <a:rPr lang="en-GB" dirty="0" smtClean="0">
                <a:latin typeface="Arial" pitchFamily="34" charset="0"/>
                <a:cs typeface="Arial" pitchFamily="34" charset="0"/>
                <a:hlinkClick r:id="rId4"/>
              </a:rPr>
              <a:t>@UKDataService Twitter</a:t>
            </a:r>
            <a:endParaRPr lang="en-GB" dirty="0">
              <a:latin typeface="Arial" pitchFamily="34" charset="0"/>
              <a:cs typeface="Arial" pitchFamily="34" charset="0"/>
            </a:endParaRPr>
          </a:p>
          <a:p>
            <a:pPr marL="0" indent="0" algn="ctr">
              <a:buNone/>
            </a:pPr>
            <a:endParaRPr lang="en-GB" dirty="0">
              <a:cs typeface="Arial" pitchFamily="34" charset="0"/>
            </a:endParaRPr>
          </a:p>
          <a:p>
            <a:pPr marL="0" indent="0" algn="ctr">
              <a:buNone/>
            </a:pPr>
            <a:r>
              <a:rPr lang="en-GB" dirty="0" smtClean="0">
                <a:hlinkClick r:id="rId5"/>
              </a:rPr>
              <a:t>UK Data Service YouTube channel</a:t>
            </a:r>
            <a:endParaRPr lang="en-GB" dirty="0">
              <a:latin typeface="Arial" pitchFamily="34" charset="0"/>
              <a:cs typeface="Arial" pitchFamily="34" charset="0"/>
            </a:endParaRPr>
          </a:p>
          <a:p>
            <a:pPr marL="0" indent="0" algn="ctr">
              <a:buNone/>
            </a:pPr>
            <a:endParaRPr lang="en-GB" sz="2000" dirty="0">
              <a:latin typeface="Arial" pitchFamily="34" charset="0"/>
              <a:cs typeface="Arial" pitchFamily="34" charset="0"/>
            </a:endParaRPr>
          </a:p>
          <a:p>
            <a:pPr marL="0" indent="0" algn="ctr">
              <a:buNone/>
            </a:pPr>
            <a:r>
              <a:rPr lang="en-GB" sz="2000" dirty="0" smtClean="0">
                <a:cs typeface="Arial" pitchFamily="34" charset="0"/>
              </a:rPr>
              <a:t>Powerpoint </a:t>
            </a:r>
            <a:r>
              <a:rPr lang="en-GB" sz="2000" dirty="0">
                <a:cs typeface="Arial" pitchFamily="34" charset="0"/>
              </a:rPr>
              <a:t>slides will be available on our website in due course and you can catch up on the  recording on our </a:t>
            </a:r>
            <a:r>
              <a:rPr lang="en-GB" sz="2000" dirty="0" err="1">
                <a:cs typeface="Arial" pitchFamily="34" charset="0"/>
              </a:rPr>
              <a:t>Youtube</a:t>
            </a:r>
            <a:r>
              <a:rPr lang="en-GB" sz="2000" dirty="0">
                <a:cs typeface="Arial" pitchFamily="34" charset="0"/>
              </a:rPr>
              <a:t> channel. </a:t>
            </a:r>
            <a:r>
              <a:rPr lang="en-GB" sz="2000" dirty="0" smtClean="0">
                <a:cs typeface="Arial" pitchFamily="34" charset="0"/>
              </a:rPr>
              <a:t>Check out our </a:t>
            </a:r>
            <a:r>
              <a:rPr lang="en-GB" sz="2000" dirty="0">
                <a:cs typeface="Arial" pitchFamily="34" charset="0"/>
              </a:rPr>
              <a:t>Twitter for more updates</a:t>
            </a:r>
            <a:r>
              <a:rPr lang="en-GB" sz="2000" dirty="0" smtClean="0">
                <a:cs typeface="Arial" pitchFamily="34" charset="0"/>
              </a:rPr>
              <a:t>.</a:t>
            </a:r>
            <a:endParaRPr lang="en-GB" sz="2000" dirty="0">
              <a:cs typeface="Arial" pitchFamily="34" charset="0"/>
            </a:endParaRPr>
          </a:p>
        </p:txBody>
      </p:sp>
      <p:sp>
        <p:nvSpPr>
          <p:cNvPr id="2" name="Slide Number Placeholder 1"/>
          <p:cNvSpPr>
            <a:spLocks noGrp="1"/>
          </p:cNvSpPr>
          <p:nvPr>
            <p:ph type="sldNum" sz="quarter" idx="12"/>
          </p:nvPr>
        </p:nvSpPr>
        <p:spPr/>
        <p:txBody>
          <a:bodyPr/>
          <a:lstStyle/>
          <a:p>
            <a:fld id="{016687C5-7511-7743-B429-3BDBE272F28B}" type="slidenum">
              <a:rPr lang="en-US" smtClean="0"/>
              <a:t>36</a:t>
            </a:fld>
            <a:endParaRPr lang="en-US" dirty="0"/>
          </a:p>
        </p:txBody>
      </p:sp>
    </p:spTree>
    <p:extLst>
      <p:ext uri="{BB962C8B-B14F-4D97-AF65-F5344CB8AC3E}">
        <p14:creationId xmlns:p14="http://schemas.microsoft.com/office/powerpoint/2010/main" val="291937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016264"/>
            <a:ext cx="5264150" cy="4340086"/>
          </a:xfrm>
        </p:spPr>
        <p:txBody>
          <a:bodyPr/>
          <a:lstStyle/>
          <a:p>
            <a:r>
              <a:rPr lang="en-US" dirty="0"/>
              <a:t>Thank </a:t>
            </a:r>
            <a:r>
              <a:rPr lang="en-US" dirty="0" smtClean="0"/>
              <a:t>you!</a:t>
            </a:r>
            <a:br>
              <a:rPr lang="en-US" dirty="0" smtClean="0"/>
            </a:br>
            <a:r>
              <a:rPr lang="en-US" dirty="0"/>
              <a:t/>
            </a:r>
            <a:br>
              <a:rPr lang="en-US" dirty="0"/>
            </a:br>
            <a:r>
              <a:rPr lang="en-US" dirty="0" smtClean="0"/>
              <a:t/>
            </a:r>
            <a:br>
              <a:rPr lang="en-US" dirty="0" smtClean="0"/>
            </a:br>
            <a:r>
              <a:rPr lang="en-US" dirty="0" smtClean="0"/>
              <a:t/>
            </a:r>
            <a:br>
              <a:rPr lang="en-US" dirty="0" smtClean="0"/>
            </a:br>
            <a:endParaRPr lang="en-GB" dirty="0"/>
          </a:p>
        </p:txBody>
      </p:sp>
      <p:sp>
        <p:nvSpPr>
          <p:cNvPr id="3" name="Text Placeholder 2"/>
          <p:cNvSpPr>
            <a:spLocks noGrp="1"/>
          </p:cNvSpPr>
          <p:nvPr>
            <p:ph type="body" idx="1"/>
          </p:nvPr>
        </p:nvSpPr>
        <p:spPr/>
        <p:txBody>
          <a:bodyPr>
            <a:normAutofit/>
          </a:bodyPr>
          <a:lstStyle/>
          <a:p>
            <a:r>
              <a:rPr lang="en-GB" dirty="0" smtClean="0"/>
              <a:t> </a:t>
            </a:r>
          </a:p>
          <a:p>
            <a:r>
              <a:rPr lang="en-GB" dirty="0">
                <a:hlinkClick r:id="rId2"/>
              </a:rPr>
              <a:t>https://</a:t>
            </a:r>
            <a:r>
              <a:rPr lang="en-GB" dirty="0" smtClean="0">
                <a:hlinkClick r:id="rId2"/>
              </a:rPr>
              <a:t>beta.ukdataservice.ac.uk/help</a:t>
            </a:r>
            <a:r>
              <a:rPr lang="en-GB" dirty="0" smtClean="0"/>
              <a:t> </a:t>
            </a:r>
          </a:p>
          <a:p>
            <a:endParaRPr lang="en-GB" dirty="0"/>
          </a:p>
        </p:txBody>
      </p:sp>
      <p:sp>
        <p:nvSpPr>
          <p:cNvPr id="4" name="Slide Number Placeholder 3"/>
          <p:cNvSpPr>
            <a:spLocks noGrp="1"/>
          </p:cNvSpPr>
          <p:nvPr>
            <p:ph type="sldNum" sz="quarter" idx="12"/>
          </p:nvPr>
        </p:nvSpPr>
        <p:spPr/>
        <p:txBody>
          <a:bodyPr/>
          <a:lstStyle/>
          <a:p>
            <a:fld id="{016687C5-7511-7743-B429-3BDBE272F28B}" type="slidenum">
              <a:rPr lang="en-US" smtClean="0"/>
              <a:t>37</a:t>
            </a:fld>
            <a:endParaRPr lang="en-US"/>
          </a:p>
        </p:txBody>
      </p:sp>
    </p:spTree>
    <p:extLst>
      <p:ext uri="{BB962C8B-B14F-4D97-AF65-F5344CB8AC3E}">
        <p14:creationId xmlns:p14="http://schemas.microsoft.com/office/powerpoint/2010/main" val="1212910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00" y="246976"/>
            <a:ext cx="10972800" cy="1143000"/>
          </a:xfrm>
        </p:spPr>
        <p:txBody>
          <a:bodyPr>
            <a:normAutofit/>
          </a:bodyPr>
          <a:lstStyle/>
          <a:p>
            <a:r>
              <a:rPr lang="en-GB" sz="3600" dirty="0" smtClean="0"/>
              <a:t>Background</a:t>
            </a:r>
            <a:endParaRPr lang="en-GB" sz="4000" dirty="0"/>
          </a:p>
        </p:txBody>
      </p:sp>
      <p:sp>
        <p:nvSpPr>
          <p:cNvPr id="3" name="Content Placeholder 2"/>
          <p:cNvSpPr>
            <a:spLocks noGrp="1"/>
          </p:cNvSpPr>
          <p:nvPr>
            <p:ph idx="1"/>
          </p:nvPr>
        </p:nvSpPr>
        <p:spPr/>
        <p:txBody>
          <a:bodyPr/>
          <a:lstStyle/>
          <a:p>
            <a:pPr marL="285750" indent="-285750"/>
            <a:r>
              <a:rPr lang="en-GB" sz="2400" dirty="0"/>
              <a:t>Data sharing is fast becoming a new paradigm in research across all disciplines, providing benefits to individual researchers, institutions, funders and </a:t>
            </a:r>
            <a:r>
              <a:rPr lang="en-GB" sz="2400" dirty="0" smtClean="0"/>
              <a:t>more.</a:t>
            </a:r>
            <a:endParaRPr lang="en-GB" sz="2400" dirty="0"/>
          </a:p>
          <a:p>
            <a:endParaRPr lang="en-GB" sz="2400" dirty="0"/>
          </a:p>
          <a:p>
            <a:pPr marL="285750" indent="-285750"/>
            <a:r>
              <a:rPr lang="en-GB" sz="2400" dirty="0"/>
              <a:t>Good research data management habits are essential to creating data that are suitable for sharing and </a:t>
            </a:r>
            <a:r>
              <a:rPr lang="en-GB" sz="2400" dirty="0" smtClean="0"/>
              <a:t>reuse.</a:t>
            </a:r>
            <a:endParaRPr lang="en-GB" sz="2400" dirty="0"/>
          </a:p>
          <a:p>
            <a:endParaRPr lang="en-GB" sz="2400" dirty="0"/>
          </a:p>
          <a:p>
            <a:pPr marL="285750" indent="-285750"/>
            <a:r>
              <a:rPr lang="en-GB" sz="2400" dirty="0"/>
              <a:t>Many funders and </a:t>
            </a:r>
            <a:r>
              <a:rPr lang="en-GB" sz="2400" dirty="0" smtClean="0"/>
              <a:t>publishers </a:t>
            </a:r>
            <a:r>
              <a:rPr lang="en-GB" sz="2400" dirty="0"/>
              <a:t>specify requirements for data handling, including the formulation of a data management </a:t>
            </a:r>
            <a:r>
              <a:rPr lang="en-GB" sz="2400" dirty="0" smtClean="0"/>
              <a:t>plan.</a:t>
            </a:r>
            <a:endParaRPr lang="en-GB" sz="2400" dirty="0"/>
          </a:p>
          <a:p>
            <a:endParaRPr lang="en-GB" dirty="0"/>
          </a:p>
        </p:txBody>
      </p:sp>
    </p:spTree>
    <p:extLst>
      <p:ext uri="{BB962C8B-B14F-4D97-AF65-F5344CB8AC3E}">
        <p14:creationId xmlns:p14="http://schemas.microsoft.com/office/powerpoint/2010/main" val="2084202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548681"/>
            <a:ext cx="9165704" cy="750099"/>
          </a:xfrm>
        </p:spPr>
        <p:txBody>
          <a:bodyPr>
            <a:normAutofit/>
          </a:bodyPr>
          <a:lstStyle/>
          <a:p>
            <a:r>
              <a:rPr lang="en-GB" sz="3600" dirty="0"/>
              <a:t>Why is data management important? </a:t>
            </a:r>
          </a:p>
        </p:txBody>
      </p:sp>
      <p:sp>
        <p:nvSpPr>
          <p:cNvPr id="4" name="TextBox 3"/>
          <p:cNvSpPr txBox="1"/>
          <p:nvPr/>
        </p:nvSpPr>
        <p:spPr>
          <a:xfrm>
            <a:off x="839416" y="1628801"/>
            <a:ext cx="9649072"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tx2"/>
                </a:solidFill>
                <a:latin typeface="Arial" panose="020B0604020202020204" pitchFamily="34" charset="0"/>
                <a:cs typeface="Arial" panose="020B0604020202020204" pitchFamily="34" charset="0"/>
              </a:rPr>
              <a:t>Data creation in research is often </a:t>
            </a:r>
            <a:r>
              <a:rPr lang="en-GB" sz="2400" dirty="0" smtClean="0">
                <a:solidFill>
                  <a:schemeClr val="tx2"/>
                </a:solidFill>
                <a:latin typeface="Arial" panose="020B0604020202020204" pitchFamily="34" charset="0"/>
                <a:cs typeface="Arial" panose="020B0604020202020204" pitchFamily="34" charset="0"/>
              </a:rPr>
              <a:t>expensive.</a:t>
            </a:r>
            <a:endParaRPr lang="en-GB" sz="24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tx2"/>
                </a:solidFill>
                <a:latin typeface="Arial" panose="020B0604020202020204" pitchFamily="34" charset="0"/>
                <a:cs typeface="Arial" panose="020B0604020202020204" pitchFamily="34" charset="0"/>
              </a:rPr>
              <a:t>Data is the cornerstone of </a:t>
            </a:r>
            <a:r>
              <a:rPr lang="en-GB" sz="2400" dirty="0" smtClean="0">
                <a:solidFill>
                  <a:schemeClr val="tx2"/>
                </a:solidFill>
                <a:latin typeface="Arial" panose="020B0604020202020204" pitchFamily="34" charset="0"/>
                <a:cs typeface="Arial" panose="020B0604020202020204" pitchFamily="34" charset="0"/>
              </a:rPr>
              <a:t>research.</a:t>
            </a:r>
            <a:endParaRPr lang="en-GB" sz="24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tx2"/>
                </a:solidFill>
                <a:latin typeface="Arial" panose="020B0604020202020204" pitchFamily="34" charset="0"/>
                <a:cs typeface="Arial" panose="020B0604020202020204" pitchFamily="34" charset="0"/>
              </a:rPr>
              <a:t>Good quality data leads to good quality </a:t>
            </a:r>
            <a:r>
              <a:rPr lang="en-GB" sz="2400" dirty="0" smtClean="0">
                <a:solidFill>
                  <a:schemeClr val="tx2"/>
                </a:solidFill>
                <a:latin typeface="Arial" panose="020B0604020202020204" pitchFamily="34" charset="0"/>
                <a:cs typeface="Arial" panose="020B0604020202020204" pitchFamily="34" charset="0"/>
              </a:rPr>
              <a:t>research.</a:t>
            </a:r>
            <a:endParaRPr lang="en-GB" sz="24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tx2"/>
                </a:solidFill>
                <a:latin typeface="Arial" panose="020B0604020202020204" pitchFamily="34" charset="0"/>
                <a:cs typeface="Arial" panose="020B0604020202020204" pitchFamily="34" charset="0"/>
              </a:rPr>
              <a:t>Data underpins published </a:t>
            </a:r>
            <a:r>
              <a:rPr lang="en-GB" sz="2400" dirty="0" smtClean="0">
                <a:solidFill>
                  <a:schemeClr val="tx2"/>
                </a:solidFill>
                <a:latin typeface="Arial" panose="020B0604020202020204" pitchFamily="34" charset="0"/>
                <a:cs typeface="Arial" panose="020B0604020202020204" pitchFamily="34" charset="0"/>
              </a:rPr>
              <a:t>findings.</a:t>
            </a:r>
            <a:endParaRPr lang="en-GB" sz="24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tx2"/>
                </a:solidFill>
                <a:latin typeface="Arial" panose="020B0604020202020204" pitchFamily="34" charset="0"/>
                <a:cs typeface="Arial" panose="020B0604020202020204" pitchFamily="34" charset="0"/>
              </a:rPr>
              <a:t>Enables compliance with ethical codes, data protection laws, journal requirements and funder </a:t>
            </a:r>
            <a:r>
              <a:rPr lang="en-GB" sz="2400" dirty="0" smtClean="0">
                <a:solidFill>
                  <a:schemeClr val="tx2"/>
                </a:solidFill>
                <a:latin typeface="Arial" panose="020B0604020202020204" pitchFamily="34" charset="0"/>
                <a:cs typeface="Arial" panose="020B0604020202020204" pitchFamily="34" charset="0"/>
              </a:rPr>
              <a:t>policies.</a:t>
            </a:r>
            <a:endParaRPr lang="en-GB" sz="24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solidFill>
                  <a:schemeClr val="tx2"/>
                </a:solidFill>
                <a:latin typeface="Arial" panose="020B0604020202020204" pitchFamily="34" charset="0"/>
                <a:cs typeface="Arial" panose="020B0604020202020204" pitchFamily="34" charset="0"/>
              </a:rPr>
              <a:t>To </a:t>
            </a:r>
            <a:r>
              <a:rPr lang="en-GB" sz="2400" dirty="0">
                <a:solidFill>
                  <a:schemeClr val="tx2"/>
                </a:solidFill>
                <a:latin typeface="Arial" panose="020B0604020202020204" pitchFamily="34" charset="0"/>
                <a:cs typeface="Arial" panose="020B0604020202020204" pitchFamily="34" charset="0"/>
              </a:rPr>
              <a:t>protect data from loss, destruction and potential </a:t>
            </a:r>
            <a:r>
              <a:rPr lang="en-GB" sz="2400" dirty="0" smtClean="0">
                <a:solidFill>
                  <a:schemeClr val="tx2"/>
                </a:solidFill>
                <a:latin typeface="Arial" panose="020B0604020202020204" pitchFamily="34" charset="0"/>
                <a:cs typeface="Arial" panose="020B0604020202020204" pitchFamily="34" charset="0"/>
              </a:rPr>
              <a:t>exposure.</a:t>
            </a:r>
            <a:endParaRPr lang="en-GB"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082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476672"/>
            <a:ext cx="9433048" cy="727598"/>
          </a:xfrm>
        </p:spPr>
        <p:txBody>
          <a:bodyPr>
            <a:noAutofit/>
          </a:bodyPr>
          <a:lstStyle/>
          <a:p>
            <a:r>
              <a:rPr lang="en-GB" sz="4000" dirty="0"/>
              <a:t>Practical steps researchers can take</a:t>
            </a:r>
          </a:p>
        </p:txBody>
      </p:sp>
      <p:sp>
        <p:nvSpPr>
          <p:cNvPr id="3" name="Content Placeholder 2"/>
          <p:cNvSpPr>
            <a:spLocks noGrp="1"/>
          </p:cNvSpPr>
          <p:nvPr>
            <p:ph idx="1"/>
          </p:nvPr>
        </p:nvSpPr>
        <p:spPr>
          <a:xfrm>
            <a:off x="687394" y="1309516"/>
            <a:ext cx="9317726" cy="4032448"/>
          </a:xfrm>
        </p:spPr>
        <p:txBody>
          <a:bodyPr>
            <a:normAutofit/>
          </a:bodyPr>
          <a:lstStyle/>
          <a:p>
            <a:pPr marL="285750" indent="-285750"/>
            <a:r>
              <a:rPr lang="en-GB" sz="2400" dirty="0"/>
              <a:t>Write a data management </a:t>
            </a:r>
            <a:r>
              <a:rPr lang="en-GB" sz="2400" dirty="0" smtClean="0"/>
              <a:t>plan (DMP).</a:t>
            </a:r>
            <a:endParaRPr lang="en-GB" sz="2400" dirty="0"/>
          </a:p>
          <a:p>
            <a:endParaRPr lang="en-GB" sz="2400" dirty="0"/>
          </a:p>
          <a:p>
            <a:pPr marL="285750" indent="-285750"/>
            <a:r>
              <a:rPr lang="en-GB" sz="2400" dirty="0"/>
              <a:t>Make sure data are shareable and can be understood:</a:t>
            </a:r>
          </a:p>
          <a:p>
            <a:pPr marL="914400" lvl="1"/>
            <a:r>
              <a:rPr lang="en-GB" sz="2400" dirty="0" smtClean="0"/>
              <a:t>What legal gateway will you use if you are collecting/using personal data. </a:t>
            </a:r>
          </a:p>
          <a:p>
            <a:pPr marL="914400" lvl="1"/>
            <a:r>
              <a:rPr lang="en-GB" sz="2400" dirty="0" smtClean="0"/>
              <a:t>If you use consent, ensure it covers data sharing. </a:t>
            </a:r>
            <a:endParaRPr lang="en-GB" sz="2400" dirty="0"/>
          </a:p>
          <a:p>
            <a:pPr marL="914400" lvl="1"/>
            <a:r>
              <a:rPr lang="en-GB" sz="2400" dirty="0"/>
              <a:t>Do not disclose identities without </a:t>
            </a:r>
            <a:r>
              <a:rPr lang="en-GB" sz="2400" dirty="0" smtClean="0"/>
              <a:t>consent.</a:t>
            </a:r>
            <a:endParaRPr lang="en-GB" sz="2400" dirty="0"/>
          </a:p>
          <a:p>
            <a:pPr marL="914400" lvl="1"/>
            <a:r>
              <a:rPr lang="en-GB" sz="2400" dirty="0"/>
              <a:t>Use open source and standard </a:t>
            </a:r>
            <a:r>
              <a:rPr lang="en-GB" sz="2400" dirty="0" smtClean="0"/>
              <a:t>formats.</a:t>
            </a:r>
            <a:endParaRPr lang="en-GB" sz="2400" dirty="0"/>
          </a:p>
          <a:p>
            <a:pPr marL="914400" lvl="1"/>
            <a:r>
              <a:rPr lang="en-GB" sz="2400" dirty="0"/>
              <a:t>Provide context and </a:t>
            </a:r>
            <a:r>
              <a:rPr lang="en-GB" sz="2400" dirty="0" smtClean="0"/>
              <a:t>documentation.</a:t>
            </a:r>
            <a:endParaRPr lang="en-GB" sz="2400" dirty="0"/>
          </a:p>
          <a:p>
            <a:pPr marL="914400" lvl="1"/>
            <a:r>
              <a:rPr lang="en-GB" sz="2400" dirty="0"/>
              <a:t>Protect your data at all stages (secure storage, encryption</a:t>
            </a:r>
            <a:r>
              <a:rPr lang="en-GB" sz="2400" dirty="0" smtClean="0"/>
              <a:t>).</a:t>
            </a:r>
            <a:endParaRPr lang="en-GB" sz="2400" dirty="0"/>
          </a:p>
          <a:p>
            <a:pPr marL="0" indent="0">
              <a:buNone/>
            </a:pPr>
            <a:endParaRPr lang="en-GB" dirty="0"/>
          </a:p>
        </p:txBody>
      </p:sp>
      <p:sp>
        <p:nvSpPr>
          <p:cNvPr id="4" name="TextBox 3"/>
          <p:cNvSpPr txBox="1"/>
          <p:nvPr/>
        </p:nvSpPr>
        <p:spPr>
          <a:xfrm>
            <a:off x="623662" y="5447211"/>
            <a:ext cx="9381458" cy="968470"/>
          </a:xfrm>
          <a:prstGeom prst="rect">
            <a:avLst/>
          </a:prstGeom>
          <a:noFill/>
          <a:ln>
            <a:solidFill>
              <a:schemeClr val="accent1"/>
            </a:solidFill>
          </a:ln>
        </p:spPr>
        <p:txBody>
          <a:bodyPr wrap="square" rtlCol="0">
            <a:spAutoFit/>
          </a:bodyPr>
          <a:lstStyle/>
          <a:p>
            <a:pPr lvl="0">
              <a:lnSpc>
                <a:spcPct val="90000"/>
              </a:lnSpc>
              <a:spcBef>
                <a:spcPts val="1000"/>
              </a:spcBef>
            </a:pPr>
            <a:r>
              <a:rPr lang="en-GB" dirty="0">
                <a:solidFill>
                  <a:srgbClr val="212322"/>
                </a:solidFill>
                <a:latin typeface="Arial" panose="020B0604020202020204" pitchFamily="34" charset="0"/>
                <a:cs typeface="Arial" panose="020B0604020202020204" pitchFamily="34" charset="0"/>
              </a:rPr>
              <a:t>Tip: You can still register for our workshop looking at </a:t>
            </a:r>
            <a:r>
              <a:rPr lang="en-GB" dirty="0" smtClean="0">
                <a:solidFill>
                  <a:srgbClr val="212322"/>
                </a:solidFill>
                <a:latin typeface="Arial" panose="020B0604020202020204" pitchFamily="34" charset="0"/>
                <a:cs typeface="Arial" panose="020B0604020202020204" pitchFamily="34" charset="0"/>
              </a:rPr>
              <a:t>consent </a:t>
            </a:r>
            <a:r>
              <a:rPr lang="en-GB" dirty="0">
                <a:solidFill>
                  <a:srgbClr val="212322"/>
                </a:solidFill>
                <a:latin typeface="Arial" panose="020B0604020202020204" pitchFamily="34" charset="0"/>
                <a:cs typeface="Arial" panose="020B0604020202020204" pitchFamily="34" charset="0"/>
              </a:rPr>
              <a:t>issues in data sharing, on the </a:t>
            </a:r>
            <a:r>
              <a:rPr lang="en-GB" dirty="0" smtClean="0">
                <a:solidFill>
                  <a:srgbClr val="212322"/>
                </a:solidFill>
                <a:latin typeface="Arial" panose="020B0604020202020204" pitchFamily="34" charset="0"/>
                <a:cs typeface="Arial" panose="020B0604020202020204" pitchFamily="34" charset="0"/>
              </a:rPr>
              <a:t>30</a:t>
            </a:r>
            <a:r>
              <a:rPr lang="en-GB" baseline="30000" dirty="0">
                <a:solidFill>
                  <a:srgbClr val="212322"/>
                </a:solidFill>
                <a:latin typeface="Arial" panose="020B0604020202020204" pitchFamily="34" charset="0"/>
                <a:cs typeface="Arial" panose="020B0604020202020204" pitchFamily="34" charset="0"/>
              </a:rPr>
              <a:t> </a:t>
            </a:r>
            <a:r>
              <a:rPr lang="en-GB" dirty="0" smtClean="0">
                <a:solidFill>
                  <a:srgbClr val="212322"/>
                </a:solidFill>
                <a:latin typeface="Arial" panose="020B0604020202020204" pitchFamily="34" charset="0"/>
                <a:cs typeface="Arial" panose="020B0604020202020204" pitchFamily="34" charset="0"/>
              </a:rPr>
              <a:t>November:</a:t>
            </a:r>
            <a:endParaRPr lang="en-GB" dirty="0">
              <a:solidFill>
                <a:srgbClr val="212322"/>
              </a:solidFill>
              <a:latin typeface="Arial" panose="020B0604020202020204" pitchFamily="34" charset="0"/>
              <a:cs typeface="Arial" panose="020B0604020202020204" pitchFamily="34" charset="0"/>
            </a:endParaRPr>
          </a:p>
          <a:p>
            <a:pPr lvl="0">
              <a:lnSpc>
                <a:spcPct val="90000"/>
              </a:lnSpc>
              <a:spcBef>
                <a:spcPts val="1000"/>
              </a:spcBef>
            </a:pPr>
            <a:r>
              <a:rPr lang="en-GB" dirty="0">
                <a:solidFill>
                  <a:srgbClr val="212322"/>
                </a:solidFill>
                <a:latin typeface="Arial" panose="020B0604020202020204" pitchFamily="34" charset="0"/>
                <a:cs typeface="Arial" panose="020B0604020202020204" pitchFamily="34" charset="0"/>
                <a:hlinkClick r:id="rId2"/>
              </a:rPr>
              <a:t>Consent issues in data sharing</a:t>
            </a:r>
            <a:endParaRPr lang="en-GB" dirty="0">
              <a:solidFill>
                <a:srgbClr val="21232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814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DMP Sections – ESRC</a:t>
            </a:r>
            <a:endParaRPr lang="en-GB" sz="4000" dirty="0"/>
          </a:p>
        </p:txBody>
      </p:sp>
      <p:sp>
        <p:nvSpPr>
          <p:cNvPr id="9" name="TextBox 8"/>
          <p:cNvSpPr txBox="1"/>
          <p:nvPr/>
        </p:nvSpPr>
        <p:spPr>
          <a:xfrm>
            <a:off x="509451" y="1502228"/>
            <a:ext cx="11103429" cy="6370975"/>
          </a:xfrm>
          <a:prstGeom prst="rect">
            <a:avLst/>
          </a:prstGeom>
          <a:noFill/>
        </p:spPr>
        <p:txBody>
          <a:bodyPr wrap="square" rtlCol="0">
            <a:spAutoFit/>
          </a:bodyPr>
          <a:lstStyle/>
          <a:p>
            <a:r>
              <a:rPr lang="en-GB" sz="2400" dirty="0" smtClean="0">
                <a:solidFill>
                  <a:srgbClr val="212322"/>
                </a:solidFill>
              </a:rPr>
              <a:t>What should a DMP contain? </a:t>
            </a:r>
          </a:p>
          <a:p>
            <a:pPr marL="342900" indent="-342900">
              <a:buAutoNum type="arabicPeriod"/>
            </a:pPr>
            <a:endParaRPr lang="en-GB" sz="2400" dirty="0">
              <a:solidFill>
                <a:srgbClr val="212322"/>
              </a:solidFill>
            </a:endParaRPr>
          </a:p>
          <a:p>
            <a:pPr marL="342900" indent="-342900">
              <a:buAutoNum type="arabicPeriod"/>
            </a:pPr>
            <a:r>
              <a:rPr lang="en-GB" sz="2400" dirty="0" smtClean="0">
                <a:solidFill>
                  <a:srgbClr val="212322"/>
                </a:solidFill>
              </a:rPr>
              <a:t>Assessment of existing data. </a:t>
            </a:r>
          </a:p>
          <a:p>
            <a:pPr marL="342900" indent="-342900">
              <a:buAutoNum type="arabicPeriod"/>
            </a:pPr>
            <a:r>
              <a:rPr lang="en-GB" sz="2400" dirty="0" smtClean="0">
                <a:solidFill>
                  <a:srgbClr val="212322"/>
                </a:solidFill>
              </a:rPr>
              <a:t>Information on new data.</a:t>
            </a:r>
          </a:p>
          <a:p>
            <a:pPr marL="342900" indent="-342900">
              <a:buAutoNum type="arabicPeriod"/>
            </a:pPr>
            <a:r>
              <a:rPr lang="en-GB" sz="2400" dirty="0" smtClean="0">
                <a:solidFill>
                  <a:srgbClr val="212322"/>
                </a:solidFill>
              </a:rPr>
              <a:t>Quality assurance of data.</a:t>
            </a:r>
          </a:p>
          <a:p>
            <a:pPr marL="342900" indent="-342900">
              <a:buAutoNum type="arabicPeriod"/>
            </a:pPr>
            <a:r>
              <a:rPr lang="en-GB" sz="2400" dirty="0" smtClean="0">
                <a:solidFill>
                  <a:srgbClr val="212322"/>
                </a:solidFill>
              </a:rPr>
              <a:t>Backup and security of data.</a:t>
            </a:r>
          </a:p>
          <a:p>
            <a:pPr marL="342900" indent="-342900">
              <a:buAutoNum type="arabicPeriod"/>
            </a:pPr>
            <a:r>
              <a:rPr lang="en-GB" sz="2400" dirty="0" smtClean="0">
                <a:solidFill>
                  <a:srgbClr val="212322"/>
                </a:solidFill>
              </a:rPr>
              <a:t>Management and curation of data. </a:t>
            </a:r>
          </a:p>
          <a:p>
            <a:pPr marL="342900" indent="-342900">
              <a:buAutoNum type="arabicPeriod"/>
            </a:pPr>
            <a:r>
              <a:rPr lang="en-GB" sz="2400" dirty="0" smtClean="0">
                <a:solidFill>
                  <a:srgbClr val="212322"/>
                </a:solidFill>
              </a:rPr>
              <a:t>Difficulties in data sharing and plans to overcome these.</a:t>
            </a:r>
          </a:p>
          <a:p>
            <a:pPr marL="342900" indent="-342900">
              <a:buAutoNum type="arabicPeriod"/>
            </a:pPr>
            <a:r>
              <a:rPr lang="en-GB" sz="2400" dirty="0" smtClean="0">
                <a:solidFill>
                  <a:srgbClr val="212322"/>
                </a:solidFill>
              </a:rPr>
              <a:t>Consent, anonymisation and re-use strategy.</a:t>
            </a:r>
          </a:p>
          <a:p>
            <a:pPr marL="342900" indent="-342900">
              <a:buAutoNum type="arabicPeriod"/>
            </a:pPr>
            <a:r>
              <a:rPr lang="en-GB" sz="2400" dirty="0" smtClean="0">
                <a:solidFill>
                  <a:srgbClr val="212322"/>
                </a:solidFill>
              </a:rPr>
              <a:t>Copyright and/or intellectual </a:t>
            </a:r>
            <a:r>
              <a:rPr lang="en-GB" sz="2400" dirty="0">
                <a:solidFill>
                  <a:srgbClr val="212322"/>
                </a:solidFill>
              </a:rPr>
              <a:t>p</a:t>
            </a:r>
            <a:r>
              <a:rPr lang="en-GB" sz="2400" dirty="0" smtClean="0">
                <a:solidFill>
                  <a:srgbClr val="212322"/>
                </a:solidFill>
              </a:rPr>
              <a:t>roperty </a:t>
            </a:r>
            <a:r>
              <a:rPr lang="en-GB" sz="2400" dirty="0">
                <a:solidFill>
                  <a:srgbClr val="212322"/>
                </a:solidFill>
              </a:rPr>
              <a:t>r</a:t>
            </a:r>
            <a:r>
              <a:rPr lang="en-GB" sz="2400" dirty="0" smtClean="0">
                <a:solidFill>
                  <a:srgbClr val="212322"/>
                </a:solidFill>
              </a:rPr>
              <a:t>ights. </a:t>
            </a:r>
          </a:p>
          <a:p>
            <a:pPr marL="342900" indent="-342900">
              <a:buAutoNum type="arabicPeriod"/>
            </a:pPr>
            <a:r>
              <a:rPr lang="en-GB" sz="2400" dirty="0" smtClean="0">
                <a:solidFill>
                  <a:srgbClr val="212322"/>
                </a:solidFill>
              </a:rPr>
              <a:t>Responsibilities.</a:t>
            </a:r>
          </a:p>
          <a:p>
            <a:pPr marL="342900" indent="-342900">
              <a:buAutoNum type="arabicPeriod"/>
            </a:pPr>
            <a:r>
              <a:rPr lang="en-GB" sz="2400" dirty="0" smtClean="0">
                <a:solidFill>
                  <a:srgbClr val="212322"/>
                </a:solidFill>
              </a:rPr>
              <a:t>Preparation of data for sharing and archiving.</a:t>
            </a:r>
          </a:p>
          <a:p>
            <a:pPr marL="342900" indent="-342900">
              <a:buAutoNum type="arabicPeriod"/>
            </a:pPr>
            <a:endParaRPr lang="en-GB" sz="2400" dirty="0">
              <a:solidFill>
                <a:srgbClr val="212322"/>
              </a:solidFill>
            </a:endParaRPr>
          </a:p>
          <a:p>
            <a:pPr marL="342900" indent="-342900">
              <a:buAutoNum type="arabicPeriod"/>
            </a:pPr>
            <a:endParaRPr lang="en-GB" sz="2400" dirty="0" smtClean="0">
              <a:solidFill>
                <a:srgbClr val="212322"/>
              </a:solidFill>
            </a:endParaRPr>
          </a:p>
          <a:p>
            <a:pPr marL="342900" indent="-342900">
              <a:buAutoNum type="arabicPeriod"/>
            </a:pPr>
            <a:endParaRPr lang="en-GB" sz="2400" dirty="0">
              <a:solidFill>
                <a:srgbClr val="212322"/>
              </a:solidFill>
            </a:endParaRPr>
          </a:p>
          <a:p>
            <a:r>
              <a:rPr lang="en-GB" sz="2400" dirty="0" smtClean="0">
                <a:solidFill>
                  <a:srgbClr val="212322"/>
                </a:solidFill>
              </a:rPr>
              <a:t>For more information on what each section should include, see </a:t>
            </a:r>
            <a:r>
              <a:rPr lang="en-GB" sz="2400" dirty="0" smtClean="0">
                <a:hlinkClick r:id="rId2"/>
              </a:rPr>
              <a:t>here</a:t>
            </a:r>
            <a:r>
              <a:rPr lang="en-GB" sz="2400" dirty="0" smtClean="0"/>
              <a:t>.</a:t>
            </a:r>
            <a:endParaRPr lang="en-GB" sz="2400" dirty="0"/>
          </a:p>
          <a:p>
            <a:endParaRPr lang="en-GB" sz="2400" dirty="0"/>
          </a:p>
        </p:txBody>
      </p:sp>
    </p:spTree>
    <p:extLst>
      <p:ext uri="{BB962C8B-B14F-4D97-AF65-F5344CB8AC3E}">
        <p14:creationId xmlns:p14="http://schemas.microsoft.com/office/powerpoint/2010/main" val="1047946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3 </a:t>
            </a:r>
            <a:r>
              <a:rPr lang="en-GB" sz="4000" dirty="0"/>
              <a:t>s</a:t>
            </a:r>
            <a:r>
              <a:rPr lang="en-GB" sz="4000" dirty="0" smtClean="0"/>
              <a:t>tep approach for protecting </a:t>
            </a:r>
            <a:r>
              <a:rPr lang="en-GB" sz="4000" dirty="0"/>
              <a:t>p</a:t>
            </a:r>
            <a:r>
              <a:rPr lang="en-GB" sz="4000" dirty="0" smtClean="0"/>
              <a:t>articipants	</a:t>
            </a:r>
            <a:endParaRPr lang="en-GB" sz="4000" dirty="0"/>
          </a:p>
        </p:txBody>
      </p:sp>
      <p:sp>
        <p:nvSpPr>
          <p:cNvPr id="3" name="Content Placeholder 2"/>
          <p:cNvSpPr>
            <a:spLocks noGrp="1"/>
          </p:cNvSpPr>
          <p:nvPr>
            <p:ph idx="1"/>
          </p:nvPr>
        </p:nvSpPr>
        <p:spPr>
          <a:xfrm>
            <a:off x="1199456" y="2060849"/>
            <a:ext cx="9649072" cy="2942225"/>
          </a:xfrm>
        </p:spPr>
        <p:txBody>
          <a:bodyPr>
            <a:normAutofit/>
          </a:bodyPr>
          <a:lstStyle/>
          <a:p>
            <a:pPr marL="342900" indent="-342900">
              <a:buFont typeface="+mj-lt"/>
              <a:buAutoNum type="arabicPeriod"/>
            </a:pPr>
            <a:r>
              <a:rPr lang="en-GB" sz="2400" dirty="0"/>
              <a:t>Seek </a:t>
            </a:r>
            <a:r>
              <a:rPr lang="en-GB" sz="2400" dirty="0">
                <a:solidFill>
                  <a:schemeClr val="tx1"/>
                </a:solidFill>
              </a:rPr>
              <a:t>informed consent</a:t>
            </a:r>
            <a:r>
              <a:rPr lang="en-GB" sz="2400" dirty="0"/>
              <a:t>, also for data sharing and long-term preservation and </a:t>
            </a:r>
            <a:r>
              <a:rPr lang="en-GB" sz="2400" dirty="0" smtClean="0"/>
              <a:t>curation.</a:t>
            </a:r>
            <a:endParaRPr lang="en-GB" sz="2400" dirty="0"/>
          </a:p>
          <a:p>
            <a:pPr marL="342900" indent="-342900">
              <a:buFont typeface="+mj-lt"/>
              <a:buAutoNum type="arabicPeriod"/>
            </a:pPr>
            <a:r>
              <a:rPr lang="en-GB" sz="2400" dirty="0"/>
              <a:t>Protect identities e.g. </a:t>
            </a:r>
            <a:r>
              <a:rPr lang="en-GB" sz="2400" dirty="0">
                <a:solidFill>
                  <a:schemeClr val="tx1"/>
                </a:solidFill>
              </a:rPr>
              <a:t>anonymization</a:t>
            </a:r>
            <a:r>
              <a:rPr lang="en-GB" sz="2400" dirty="0"/>
              <a:t>, and (or) not collecting personal data (only collect data that is necessary</a:t>
            </a:r>
            <a:r>
              <a:rPr lang="en-GB" sz="2400" dirty="0" smtClean="0"/>
              <a:t>).</a:t>
            </a:r>
            <a:endParaRPr lang="en-GB" sz="2400" dirty="0"/>
          </a:p>
          <a:p>
            <a:pPr marL="342900" indent="-342900">
              <a:buFont typeface="+mj-lt"/>
              <a:buAutoNum type="arabicPeriod"/>
            </a:pPr>
            <a:r>
              <a:rPr lang="en-GB" sz="2400" dirty="0"/>
              <a:t>Regulate </a:t>
            </a:r>
            <a:r>
              <a:rPr lang="en-GB" sz="2400" dirty="0">
                <a:solidFill>
                  <a:schemeClr val="tx1"/>
                </a:solidFill>
              </a:rPr>
              <a:t>access</a:t>
            </a:r>
            <a:r>
              <a:rPr lang="en-GB" sz="2400" dirty="0"/>
              <a:t> where needed (all or part of data) e.g. by group, use or time </a:t>
            </a:r>
            <a:r>
              <a:rPr lang="en-GB" sz="2400" dirty="0" smtClean="0"/>
              <a:t>period.</a:t>
            </a:r>
          </a:p>
          <a:p>
            <a:endParaRPr lang="en-GB" dirty="0"/>
          </a:p>
          <a:p>
            <a:endParaRPr lang="en-GB" dirty="0" smtClean="0"/>
          </a:p>
          <a:p>
            <a:endParaRPr lang="en-GB" dirty="0"/>
          </a:p>
          <a:p>
            <a:endParaRPr lang="en-GB" dirty="0"/>
          </a:p>
        </p:txBody>
      </p:sp>
      <p:sp>
        <p:nvSpPr>
          <p:cNvPr id="4" name="TextBox 3"/>
          <p:cNvSpPr txBox="1"/>
          <p:nvPr/>
        </p:nvSpPr>
        <p:spPr>
          <a:xfrm>
            <a:off x="1131031" y="5003074"/>
            <a:ext cx="9381458" cy="1346010"/>
          </a:xfrm>
          <a:prstGeom prst="rect">
            <a:avLst/>
          </a:prstGeom>
          <a:noFill/>
          <a:ln>
            <a:solidFill>
              <a:schemeClr val="accent1"/>
            </a:solidFill>
          </a:ln>
        </p:spPr>
        <p:txBody>
          <a:bodyPr wrap="square" rtlCol="0">
            <a:spAutoFit/>
          </a:bodyPr>
          <a:lstStyle/>
          <a:p>
            <a:pPr lvl="0">
              <a:lnSpc>
                <a:spcPct val="90000"/>
              </a:lnSpc>
              <a:spcBef>
                <a:spcPts val="1000"/>
              </a:spcBef>
            </a:pPr>
            <a:r>
              <a:rPr lang="en-GB" dirty="0">
                <a:solidFill>
                  <a:srgbClr val="212322"/>
                </a:solidFill>
                <a:latin typeface="Arial" panose="020B0604020202020204" pitchFamily="34" charset="0"/>
                <a:cs typeface="Arial" panose="020B0604020202020204" pitchFamily="34" charset="0"/>
              </a:rPr>
              <a:t>Tip: You can still register for our </a:t>
            </a:r>
            <a:r>
              <a:rPr lang="en-GB" dirty="0" smtClean="0">
                <a:solidFill>
                  <a:srgbClr val="212322"/>
                </a:solidFill>
                <a:latin typeface="Arial" panose="020B0604020202020204" pitchFamily="34" charset="0"/>
                <a:cs typeface="Arial" panose="020B0604020202020204" pitchFamily="34" charset="0"/>
              </a:rPr>
              <a:t>workshops </a:t>
            </a:r>
            <a:r>
              <a:rPr lang="en-GB" dirty="0">
                <a:solidFill>
                  <a:srgbClr val="212322"/>
                </a:solidFill>
                <a:latin typeface="Arial" panose="020B0604020202020204" pitchFamily="34" charset="0"/>
                <a:cs typeface="Arial" panose="020B0604020202020204" pitchFamily="34" charset="0"/>
              </a:rPr>
              <a:t>on </a:t>
            </a:r>
            <a:r>
              <a:rPr lang="en-GB" dirty="0" smtClean="0">
                <a:solidFill>
                  <a:srgbClr val="212322"/>
                </a:solidFill>
                <a:latin typeface="Arial" panose="020B0604020202020204" pitchFamily="34" charset="0"/>
                <a:cs typeface="Arial" panose="020B0604020202020204" pitchFamily="34" charset="0"/>
              </a:rPr>
              <a:t>anonymisation and ethical </a:t>
            </a:r>
            <a:r>
              <a:rPr lang="en-GB" dirty="0">
                <a:solidFill>
                  <a:srgbClr val="212322"/>
                </a:solidFill>
                <a:latin typeface="Arial" panose="020B0604020202020204" pitchFamily="34" charset="0"/>
                <a:cs typeface="Arial" panose="020B0604020202020204" pitchFamily="34" charset="0"/>
              </a:rPr>
              <a:t>and legal issues in data sharing, on </a:t>
            </a:r>
            <a:r>
              <a:rPr lang="en-GB" dirty="0" smtClean="0">
                <a:solidFill>
                  <a:srgbClr val="212322"/>
                </a:solidFill>
                <a:latin typeface="Arial" panose="020B0604020202020204" pitchFamily="34" charset="0"/>
                <a:cs typeface="Arial" panose="020B0604020202020204" pitchFamily="34" charset="0"/>
              </a:rPr>
              <a:t>the 19 and 28 September, respectively:</a:t>
            </a:r>
          </a:p>
          <a:p>
            <a:pPr lvl="0">
              <a:lnSpc>
                <a:spcPct val="90000"/>
              </a:lnSpc>
              <a:spcBef>
                <a:spcPts val="1000"/>
              </a:spcBef>
            </a:pPr>
            <a:r>
              <a:rPr lang="en-GB" dirty="0">
                <a:solidFill>
                  <a:srgbClr val="212322"/>
                </a:solidFill>
                <a:latin typeface="Arial" panose="020B0604020202020204" pitchFamily="34" charset="0"/>
                <a:cs typeface="Arial" panose="020B0604020202020204" pitchFamily="34" charset="0"/>
                <a:hlinkClick r:id="rId2"/>
              </a:rPr>
              <a:t>How to anonymise qualitative and quantitative data</a:t>
            </a:r>
            <a:endParaRPr lang="en-GB" dirty="0">
              <a:solidFill>
                <a:srgbClr val="212322"/>
              </a:solidFill>
              <a:latin typeface="Arial" panose="020B0604020202020204" pitchFamily="34" charset="0"/>
              <a:cs typeface="Arial" panose="020B0604020202020204" pitchFamily="34" charset="0"/>
            </a:endParaRPr>
          </a:p>
          <a:p>
            <a:pPr lvl="0">
              <a:lnSpc>
                <a:spcPct val="90000"/>
              </a:lnSpc>
              <a:spcBef>
                <a:spcPts val="1000"/>
              </a:spcBef>
            </a:pPr>
            <a:r>
              <a:rPr lang="en-GB" dirty="0">
                <a:solidFill>
                  <a:srgbClr val="212322"/>
                </a:solidFill>
                <a:latin typeface="Arial" panose="020B0604020202020204" pitchFamily="34" charset="0"/>
                <a:cs typeface="Arial" panose="020B0604020202020204" pitchFamily="34" charset="0"/>
                <a:hlinkClick r:id="rId3"/>
              </a:rPr>
              <a:t>Data management basics: Ethical and legal issues in data sharing</a:t>
            </a:r>
            <a:endParaRPr lang="en-GB" dirty="0">
              <a:solidFill>
                <a:srgbClr val="21232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9122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Documenting your data</a:t>
            </a:r>
            <a:endParaRPr lang="en-GB" sz="4000" dirty="0"/>
          </a:p>
        </p:txBody>
      </p:sp>
      <p:sp>
        <p:nvSpPr>
          <p:cNvPr id="3" name="Content Placeholder 2"/>
          <p:cNvSpPr>
            <a:spLocks noGrp="1"/>
          </p:cNvSpPr>
          <p:nvPr>
            <p:ph idx="1"/>
          </p:nvPr>
        </p:nvSpPr>
        <p:spPr>
          <a:xfrm>
            <a:off x="713984" y="1175657"/>
            <a:ext cx="9291136" cy="4182901"/>
          </a:xfrm>
        </p:spPr>
        <p:txBody>
          <a:bodyPr>
            <a:normAutofit lnSpcReduction="10000"/>
          </a:bodyPr>
          <a:lstStyle/>
          <a:p>
            <a:pPr marL="285750" indent="-285750"/>
            <a:r>
              <a:rPr lang="en-GB" sz="2400" dirty="0">
                <a:cs typeface="Arial" panose="020B0604020202020204" pitchFamily="34" charset="0"/>
              </a:rPr>
              <a:t>Enables you to understand the data if/when you return to it.</a:t>
            </a:r>
          </a:p>
          <a:p>
            <a:pPr marL="285750" indent="-285750"/>
            <a:r>
              <a:rPr lang="en-GB" sz="2400" dirty="0">
                <a:cs typeface="Arial" panose="020B0604020202020204" pitchFamily="34" charset="0"/>
              </a:rPr>
              <a:t>Sufficient information for future researchers to understand and </a:t>
            </a:r>
            <a:r>
              <a:rPr lang="en-GB" sz="2400" dirty="0" smtClean="0">
                <a:cs typeface="Arial" panose="020B0604020202020204" pitchFamily="34" charset="0"/>
              </a:rPr>
              <a:t>(re)use </a:t>
            </a:r>
            <a:r>
              <a:rPr lang="en-GB" sz="2400" dirty="0">
                <a:cs typeface="Arial" panose="020B0604020202020204" pitchFamily="34" charset="0"/>
              </a:rPr>
              <a:t>the </a:t>
            </a:r>
            <a:r>
              <a:rPr lang="en-GB" sz="2400" dirty="0" smtClean="0">
                <a:cs typeface="Arial" panose="020B0604020202020204" pitchFamily="34" charset="0"/>
              </a:rPr>
              <a:t>data.</a:t>
            </a:r>
            <a:endParaRPr lang="en-GB" sz="2400" dirty="0">
              <a:cs typeface="Arial" panose="020B0604020202020204" pitchFamily="34" charset="0"/>
            </a:endParaRPr>
          </a:p>
          <a:p>
            <a:pPr marL="285750" indent="-285750"/>
            <a:r>
              <a:rPr lang="en-GB" sz="2400" dirty="0">
                <a:cs typeface="Arial" panose="020B0604020202020204" pitchFamily="34" charset="0"/>
              </a:rPr>
              <a:t>If using your data for the first time, what would a new user need to know to make sense of it?</a:t>
            </a:r>
          </a:p>
          <a:p>
            <a:endParaRPr lang="en-GB" sz="2400" dirty="0">
              <a:cs typeface="Arial" panose="020B0604020202020204" pitchFamily="34" charset="0"/>
            </a:endParaRPr>
          </a:p>
          <a:p>
            <a:pPr marL="0" indent="0">
              <a:buNone/>
            </a:pPr>
            <a:r>
              <a:rPr lang="en-GB" sz="2400" dirty="0">
                <a:cs typeface="Arial" panose="020B0604020202020204" pitchFamily="34" charset="0"/>
              </a:rPr>
              <a:t>The UK Data Archive uses data documentation to:</a:t>
            </a:r>
          </a:p>
          <a:p>
            <a:pPr marL="700087" lvl="1" indent="0">
              <a:buNone/>
            </a:pPr>
            <a:r>
              <a:rPr lang="en-GB" sz="2400" dirty="0" smtClean="0">
                <a:cs typeface="Arial" panose="020B0604020202020204" pitchFamily="34" charset="0"/>
              </a:rPr>
              <a:t>- Supplement </a:t>
            </a:r>
            <a:r>
              <a:rPr lang="en-GB" sz="2400" dirty="0">
                <a:cs typeface="Arial" panose="020B0604020202020204" pitchFamily="34" charset="0"/>
              </a:rPr>
              <a:t>a data collection with documents and research </a:t>
            </a:r>
            <a:r>
              <a:rPr lang="en-GB" sz="2400" dirty="0" smtClean="0">
                <a:cs typeface="Arial" panose="020B0604020202020204" pitchFamily="34" charset="0"/>
              </a:rPr>
              <a:t>instruments.</a:t>
            </a:r>
            <a:endParaRPr lang="en-GB" sz="2400" dirty="0">
              <a:cs typeface="Arial" panose="020B0604020202020204" pitchFamily="34" charset="0"/>
            </a:endParaRPr>
          </a:p>
          <a:p>
            <a:pPr marL="700087" lvl="1" indent="0">
              <a:buNone/>
            </a:pPr>
            <a:r>
              <a:rPr lang="en-GB" sz="2400" dirty="0" smtClean="0">
                <a:cs typeface="Arial" panose="020B0604020202020204" pitchFamily="34" charset="0"/>
              </a:rPr>
              <a:t>- Ensure </a:t>
            </a:r>
            <a:r>
              <a:rPr lang="en-GB" sz="2400" dirty="0">
                <a:cs typeface="Arial" panose="020B0604020202020204" pitchFamily="34" charset="0"/>
              </a:rPr>
              <a:t>accurate processing and </a:t>
            </a:r>
            <a:r>
              <a:rPr lang="en-GB" sz="2400" dirty="0" smtClean="0">
                <a:cs typeface="Arial" panose="020B0604020202020204" pitchFamily="34" charset="0"/>
              </a:rPr>
              <a:t>archiving.</a:t>
            </a:r>
            <a:endParaRPr lang="en-GB" sz="2400" dirty="0">
              <a:cs typeface="Arial" panose="020B0604020202020204" pitchFamily="34" charset="0"/>
            </a:endParaRPr>
          </a:p>
          <a:p>
            <a:pPr marL="700087" lvl="1" indent="0">
              <a:buNone/>
            </a:pPr>
            <a:r>
              <a:rPr lang="en-GB" sz="2400" dirty="0" smtClean="0">
                <a:cs typeface="Arial" panose="020B0604020202020204" pitchFamily="34" charset="0"/>
              </a:rPr>
              <a:t>- Create </a:t>
            </a:r>
            <a:r>
              <a:rPr lang="en-GB" sz="2400" dirty="0">
                <a:cs typeface="Arial" panose="020B0604020202020204" pitchFamily="34" charset="0"/>
              </a:rPr>
              <a:t>a catalogue record for a published data </a:t>
            </a:r>
            <a:r>
              <a:rPr lang="en-GB" sz="2400" dirty="0" smtClean="0">
                <a:cs typeface="Arial" panose="020B0604020202020204" pitchFamily="34" charset="0"/>
              </a:rPr>
              <a:t>collection.</a:t>
            </a:r>
            <a:endParaRPr lang="en-GB" sz="2400" dirty="0">
              <a:cs typeface="Arial" panose="020B0604020202020204" pitchFamily="34" charset="0"/>
            </a:endParaRPr>
          </a:p>
          <a:p>
            <a:endParaRPr lang="en-GB" dirty="0"/>
          </a:p>
        </p:txBody>
      </p:sp>
      <p:sp>
        <p:nvSpPr>
          <p:cNvPr id="4" name="TextBox 3"/>
          <p:cNvSpPr txBox="1"/>
          <p:nvPr/>
        </p:nvSpPr>
        <p:spPr>
          <a:xfrm>
            <a:off x="623662" y="5447211"/>
            <a:ext cx="9381458" cy="968470"/>
          </a:xfrm>
          <a:prstGeom prst="rect">
            <a:avLst/>
          </a:prstGeom>
          <a:noFill/>
          <a:ln>
            <a:solidFill>
              <a:schemeClr val="accent1"/>
            </a:solidFill>
          </a:ln>
        </p:spPr>
        <p:txBody>
          <a:bodyPr wrap="square" rtlCol="0">
            <a:spAutoFit/>
          </a:bodyPr>
          <a:lstStyle/>
          <a:p>
            <a:pPr lvl="0">
              <a:lnSpc>
                <a:spcPct val="90000"/>
              </a:lnSpc>
              <a:spcBef>
                <a:spcPts val="1000"/>
              </a:spcBef>
            </a:pPr>
            <a:r>
              <a:rPr lang="en-GB" dirty="0">
                <a:solidFill>
                  <a:srgbClr val="212322"/>
                </a:solidFill>
                <a:latin typeface="Arial" panose="020B0604020202020204" pitchFamily="34" charset="0"/>
                <a:cs typeface="Arial" panose="020B0604020202020204" pitchFamily="34" charset="0"/>
              </a:rPr>
              <a:t>Tip: You can still register for our workshop </a:t>
            </a:r>
            <a:r>
              <a:rPr lang="en-GB" dirty="0" smtClean="0">
                <a:solidFill>
                  <a:srgbClr val="212322"/>
                </a:solidFill>
                <a:latin typeface="Arial" panose="020B0604020202020204" pitchFamily="34" charset="0"/>
                <a:cs typeface="Arial" panose="020B0604020202020204" pitchFamily="34" charset="0"/>
              </a:rPr>
              <a:t>on how to document qualitative and quantitative data, </a:t>
            </a:r>
            <a:r>
              <a:rPr lang="en-GB" dirty="0">
                <a:solidFill>
                  <a:srgbClr val="212322"/>
                </a:solidFill>
                <a:latin typeface="Arial" panose="020B0604020202020204" pitchFamily="34" charset="0"/>
                <a:cs typeface="Arial" panose="020B0604020202020204" pitchFamily="34" charset="0"/>
              </a:rPr>
              <a:t>on the </a:t>
            </a:r>
            <a:r>
              <a:rPr lang="en-GB" dirty="0" smtClean="0">
                <a:solidFill>
                  <a:srgbClr val="212322"/>
                </a:solidFill>
                <a:latin typeface="Arial" panose="020B0604020202020204" pitchFamily="34" charset="0"/>
                <a:cs typeface="Arial" panose="020B0604020202020204" pitchFamily="34" charset="0"/>
              </a:rPr>
              <a:t>28 November:</a:t>
            </a:r>
            <a:endParaRPr lang="en-GB" dirty="0">
              <a:solidFill>
                <a:srgbClr val="212322"/>
              </a:solidFill>
              <a:latin typeface="Arial" panose="020B0604020202020204" pitchFamily="34" charset="0"/>
              <a:cs typeface="Arial" panose="020B0604020202020204" pitchFamily="34" charset="0"/>
            </a:endParaRPr>
          </a:p>
          <a:p>
            <a:pPr lvl="0">
              <a:lnSpc>
                <a:spcPct val="90000"/>
              </a:lnSpc>
              <a:spcBef>
                <a:spcPts val="1000"/>
              </a:spcBef>
            </a:pPr>
            <a:r>
              <a:rPr lang="en-GB" dirty="0">
                <a:solidFill>
                  <a:srgbClr val="212322"/>
                </a:solidFill>
                <a:latin typeface="Arial" panose="020B0604020202020204" pitchFamily="34" charset="0"/>
                <a:cs typeface="Arial" panose="020B0604020202020204" pitchFamily="34" charset="0"/>
                <a:hlinkClick r:id="rId2"/>
              </a:rPr>
              <a:t>How to document quantitative and qualitative data</a:t>
            </a:r>
            <a:endParaRPr lang="en-GB" dirty="0">
              <a:solidFill>
                <a:srgbClr val="21232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9661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PowerPointTemplate" id="{D9C25B34-624C-4E48-8755-2E3DA3E531AC}" vid="{88C2C37C-B4F9-4B2C-AD3C-79DC20E1CA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AccessiblePowerPointTemplate (2)</Template>
  <TotalTime>11575</TotalTime>
  <Words>3126</Words>
  <Application>Microsoft Office PowerPoint</Application>
  <PresentationFormat>Widescreen</PresentationFormat>
  <Paragraphs>383</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ＭＳ Ｐゴシック</vt:lpstr>
      <vt:lpstr>Arial</vt:lpstr>
      <vt:lpstr>ArialMT</vt:lpstr>
      <vt:lpstr>Calibri</vt:lpstr>
      <vt:lpstr>Helvetica</vt:lpstr>
      <vt:lpstr>Wingdings</vt:lpstr>
      <vt:lpstr>Office Theme</vt:lpstr>
      <vt:lpstr>Data Management Basics: Introduction to data management and sharing</vt:lpstr>
      <vt:lpstr>Overview</vt:lpstr>
      <vt:lpstr> Data Management at the UK Data Service </vt:lpstr>
      <vt:lpstr>Background</vt:lpstr>
      <vt:lpstr>Why is data management important? </vt:lpstr>
      <vt:lpstr>Practical steps researchers can take</vt:lpstr>
      <vt:lpstr>DMP Sections – ESRC</vt:lpstr>
      <vt:lpstr>3 step approach for protecting participants </vt:lpstr>
      <vt:lpstr>Documenting your data</vt:lpstr>
      <vt:lpstr>Cont..Documenting your data</vt:lpstr>
      <vt:lpstr>What (exactly) to include as documentation?</vt:lpstr>
      <vt:lpstr>Data-level documentation</vt:lpstr>
      <vt:lpstr>Data-level documentation continued</vt:lpstr>
      <vt:lpstr>Study-level documentation: User guide</vt:lpstr>
      <vt:lpstr>Study-level documentation: Data list</vt:lpstr>
      <vt:lpstr>In practice: data list</vt:lpstr>
      <vt:lpstr>Transcription</vt:lpstr>
      <vt:lpstr>Transcription continued</vt:lpstr>
      <vt:lpstr>File formats</vt:lpstr>
      <vt:lpstr>Organising </vt:lpstr>
      <vt:lpstr>Organising: File naming</vt:lpstr>
      <vt:lpstr>Data security and storage</vt:lpstr>
      <vt:lpstr>Data security strategy</vt:lpstr>
      <vt:lpstr>Encryption software</vt:lpstr>
      <vt:lpstr>Video tutorials</vt:lpstr>
      <vt:lpstr>Digital back-up strategy</vt:lpstr>
      <vt:lpstr>Digital back-up strategy continued</vt:lpstr>
      <vt:lpstr>File sharing and collaborative environments</vt:lpstr>
      <vt:lpstr>Data disposal</vt:lpstr>
      <vt:lpstr>Managing access to data</vt:lpstr>
      <vt:lpstr>FAIR Principles</vt:lpstr>
      <vt:lpstr>The FAIR Principles</vt:lpstr>
      <vt:lpstr>UKDS data management guidance</vt:lpstr>
      <vt:lpstr>Tools and templates</vt:lpstr>
      <vt:lpstr>Further resources</vt:lpstr>
      <vt:lpstr>Get connected</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 Basics: Introduction to data management and sharing</dc:title>
  <dc:creator>Maureen Haaker</dc:creator>
  <cp:keywords>2023-09-21; UK Data Service</cp:keywords>
  <cp:lastModifiedBy>Howell, Gail S</cp:lastModifiedBy>
  <cp:revision>91</cp:revision>
  <dcterms:created xsi:type="dcterms:W3CDTF">2021-10-15T08:57:36Z</dcterms:created>
  <dcterms:modified xsi:type="dcterms:W3CDTF">2023-09-22T10:23:29Z</dcterms:modified>
</cp:coreProperties>
</file>